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246" r:id="rId5"/>
    <p:sldMasterId id="2147484265" r:id="rId6"/>
    <p:sldMasterId id="2147484284" r:id="rId7"/>
    <p:sldMasterId id="2147484244" r:id="rId8"/>
  </p:sldMasterIdLst>
  <p:notesMasterIdLst>
    <p:notesMasterId r:id="rId77"/>
  </p:notesMasterIdLst>
  <p:handoutMasterIdLst>
    <p:handoutMasterId r:id="rId78"/>
  </p:handoutMasterIdLst>
  <p:sldIdLst>
    <p:sldId id="4068" r:id="rId9"/>
    <p:sldId id="257" r:id="rId10"/>
    <p:sldId id="2076138263" r:id="rId11"/>
    <p:sldId id="2076138261" r:id="rId12"/>
    <p:sldId id="2076138254" r:id="rId13"/>
    <p:sldId id="2076138255" r:id="rId14"/>
    <p:sldId id="2076138256" r:id="rId15"/>
    <p:sldId id="2076138257" r:id="rId16"/>
    <p:sldId id="2076138260" r:id="rId17"/>
    <p:sldId id="2076138259" r:id="rId18"/>
    <p:sldId id="2076138262" r:id="rId19"/>
    <p:sldId id="2076138228" r:id="rId20"/>
    <p:sldId id="2076138264" r:id="rId21"/>
    <p:sldId id="2076138266" r:id="rId22"/>
    <p:sldId id="2076138267" r:id="rId23"/>
    <p:sldId id="2076138269" r:id="rId24"/>
    <p:sldId id="2076138234" r:id="rId25"/>
    <p:sldId id="2076138252" r:id="rId26"/>
    <p:sldId id="2076138276" r:id="rId27"/>
    <p:sldId id="2076138274" r:id="rId28"/>
    <p:sldId id="2076138275" r:id="rId29"/>
    <p:sldId id="2076138235" r:id="rId30"/>
    <p:sldId id="2076138270" r:id="rId31"/>
    <p:sldId id="2076138271" r:id="rId32"/>
    <p:sldId id="2076138273" r:id="rId33"/>
    <p:sldId id="2076138236" r:id="rId34"/>
    <p:sldId id="2076138253" r:id="rId35"/>
    <p:sldId id="2076138292" r:id="rId36"/>
    <p:sldId id="2076138293" r:id="rId37"/>
    <p:sldId id="4191" r:id="rId38"/>
    <p:sldId id="2076138239" r:id="rId39"/>
    <p:sldId id="4190" r:id="rId40"/>
    <p:sldId id="2076138229" r:id="rId41"/>
    <p:sldId id="2076138272" r:id="rId42"/>
    <p:sldId id="2076138238" r:id="rId43"/>
    <p:sldId id="2076138237" r:id="rId44"/>
    <p:sldId id="2076138240" r:id="rId45"/>
    <p:sldId id="2076138225" r:id="rId46"/>
    <p:sldId id="2076138226" r:id="rId47"/>
    <p:sldId id="2076138227" r:id="rId48"/>
    <p:sldId id="2076138277" r:id="rId49"/>
    <p:sldId id="2076138278" r:id="rId50"/>
    <p:sldId id="2076138294" r:id="rId51"/>
    <p:sldId id="2076138295" r:id="rId52"/>
    <p:sldId id="2076138296" r:id="rId53"/>
    <p:sldId id="2076138297" r:id="rId54"/>
    <p:sldId id="2076138298" r:id="rId55"/>
    <p:sldId id="2076138286" r:id="rId56"/>
    <p:sldId id="2076138299" r:id="rId57"/>
    <p:sldId id="2076138300" r:id="rId58"/>
    <p:sldId id="2076138301" r:id="rId59"/>
    <p:sldId id="2076138302" r:id="rId60"/>
    <p:sldId id="2076138303" r:id="rId61"/>
    <p:sldId id="2076138304" r:id="rId62"/>
    <p:sldId id="2076138241" r:id="rId63"/>
    <p:sldId id="2076138280" r:id="rId64"/>
    <p:sldId id="2076138281" r:id="rId65"/>
    <p:sldId id="2076138282" r:id="rId66"/>
    <p:sldId id="2076138284" r:id="rId67"/>
    <p:sldId id="2076138245" r:id="rId68"/>
    <p:sldId id="2076138279" r:id="rId69"/>
    <p:sldId id="2076138246" r:id="rId70"/>
    <p:sldId id="2076138249" r:id="rId71"/>
    <p:sldId id="2076138250" r:id="rId72"/>
    <p:sldId id="2076138248" r:id="rId73"/>
    <p:sldId id="2076138285" r:id="rId74"/>
    <p:sldId id="2076138247" r:id="rId75"/>
    <p:sldId id="409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3A30B-FFC6-B301-407C-C3A04ED02822}" name="Sowmya Prakash" initials="SP" userId="S::sowmya.c.prakash@avanade.com::eba35ed4-c23e-41cd-9062-384040ef55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00"/>
    <a:srgbClr val="E7E6E6"/>
    <a:srgbClr val="595959"/>
    <a:srgbClr val="008376"/>
    <a:srgbClr val="47800A"/>
    <a:srgbClr val="008C95"/>
    <a:srgbClr val="4B912A"/>
    <a:srgbClr val="FDFDFD"/>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F858F4-424B-4624-A6F0-D4D4484C6243}" v="23" dt="2022-08-22T09:47:24.970"/>
    <p1510:client id="{E044C0A0-7AC0-4011-92D0-C0DC13F29002}" v="3" dt="2022-08-22T10:21:56.4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575" autoAdjust="0"/>
  </p:normalViewPr>
  <p:slideViewPr>
    <p:cSldViewPr snapToGrid="0" snapToObjects="1">
      <p:cViewPr varScale="1">
        <p:scale>
          <a:sx n="53" d="100"/>
          <a:sy n="53" d="100"/>
        </p:scale>
        <p:origin x="1838" y="53"/>
      </p:cViewPr>
      <p:guideLst>
        <p:guide orient="horz" pos="2183"/>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48" d="100"/>
          <a:sy n="48" d="100"/>
        </p:scale>
        <p:origin x="2752"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microsoft.com/office/2015/10/relationships/revisionInfo" Target="revisionInfo.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viewProps" Target="viewProps.xml"/><Relationship Id="rId85"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61" Type="http://schemas.openxmlformats.org/officeDocument/2006/relationships/slide" Target="slides/slide53.xml"/><Relationship Id="rId8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wmya Prakash" userId="eba35ed4-c23e-41cd-9062-384040ef55eb" providerId="ADAL" clId="{E044C0A0-7AC0-4011-92D0-C0DC13F29002}"/>
    <pc:docChg chg="modSld">
      <pc:chgData name="Sowmya Prakash" userId="eba35ed4-c23e-41cd-9062-384040ef55eb" providerId="ADAL" clId="{E044C0A0-7AC0-4011-92D0-C0DC13F29002}" dt="2022-08-22T10:21:56.498" v="2"/>
      <pc:docMkLst>
        <pc:docMk/>
      </pc:docMkLst>
      <pc:sldChg chg="modAnim">
        <pc:chgData name="Sowmya Prakash" userId="eba35ed4-c23e-41cd-9062-384040ef55eb" providerId="ADAL" clId="{E044C0A0-7AC0-4011-92D0-C0DC13F29002}" dt="2022-08-22T10:21:42.093" v="1"/>
        <pc:sldMkLst>
          <pc:docMk/>
          <pc:sldMk cId="2831530643" sldId="2076138249"/>
        </pc:sldMkLst>
      </pc:sldChg>
      <pc:sldChg chg="modAnim">
        <pc:chgData name="Sowmya Prakash" userId="eba35ed4-c23e-41cd-9062-384040ef55eb" providerId="ADAL" clId="{E044C0A0-7AC0-4011-92D0-C0DC13F29002}" dt="2022-08-22T10:21:56.498" v="2"/>
        <pc:sldMkLst>
          <pc:docMk/>
          <pc:sldMk cId="1120358325" sldId="2076138250"/>
        </pc:sldMkLst>
      </pc:sldChg>
    </pc:docChg>
  </pc:docChgLst>
  <pc:docChgLst>
    <pc:chgData name="Sowmya Prakash" userId="eba35ed4-c23e-41cd-9062-384040ef55eb" providerId="ADAL" clId="{ACF858F4-424B-4624-A6F0-D4D4484C6243}"/>
    <pc:docChg chg="undo redo custSel delSld modSld">
      <pc:chgData name="Sowmya Prakash" userId="eba35ed4-c23e-41cd-9062-384040ef55eb" providerId="ADAL" clId="{ACF858F4-424B-4624-A6F0-D4D4484C6243}" dt="2022-08-22T09:46:28.357" v="72" actId="33524"/>
      <pc:docMkLst>
        <pc:docMk/>
      </pc:docMkLst>
      <pc:sldChg chg="modNotesTx">
        <pc:chgData name="Sowmya Prakash" userId="eba35ed4-c23e-41cd-9062-384040ef55eb" providerId="ADAL" clId="{ACF858F4-424B-4624-A6F0-D4D4484C6243}" dt="2022-08-21T21:52:36.548" v="11" actId="6549"/>
        <pc:sldMkLst>
          <pc:docMk/>
          <pc:sldMk cId="160070986" sldId="257"/>
        </pc:sldMkLst>
      </pc:sldChg>
      <pc:sldChg chg="modNotesTx">
        <pc:chgData name="Sowmya Prakash" userId="eba35ed4-c23e-41cd-9062-384040ef55eb" providerId="ADAL" clId="{ACF858F4-424B-4624-A6F0-D4D4484C6243}" dt="2022-08-21T21:57:04.520" v="16" actId="5793"/>
        <pc:sldMkLst>
          <pc:docMk/>
          <pc:sldMk cId="3165086207" sldId="4191"/>
        </pc:sldMkLst>
      </pc:sldChg>
      <pc:sldChg chg="del">
        <pc:chgData name="Sowmya Prakash" userId="eba35ed4-c23e-41cd-9062-384040ef55eb" providerId="ADAL" clId="{ACF858F4-424B-4624-A6F0-D4D4484C6243}" dt="2022-08-21T21:54:59.571" v="15" actId="2696"/>
        <pc:sldMkLst>
          <pc:docMk/>
          <pc:sldMk cId="1453647800" sldId="4192"/>
        </pc:sldMkLst>
      </pc:sldChg>
      <pc:sldChg chg="del">
        <pc:chgData name="Sowmya Prakash" userId="eba35ed4-c23e-41cd-9062-384040ef55eb" providerId="ADAL" clId="{ACF858F4-424B-4624-A6F0-D4D4484C6243}" dt="2022-08-21T21:59:27.936" v="19" actId="2696"/>
        <pc:sldMkLst>
          <pc:docMk/>
          <pc:sldMk cId="3009970899" sldId="2076138217"/>
        </pc:sldMkLst>
      </pc:sldChg>
      <pc:sldChg chg="del">
        <pc:chgData name="Sowmya Prakash" userId="eba35ed4-c23e-41cd-9062-384040ef55eb" providerId="ADAL" clId="{ACF858F4-424B-4624-A6F0-D4D4484C6243}" dt="2022-08-21T21:54:50.749" v="14" actId="2696"/>
        <pc:sldMkLst>
          <pc:docMk/>
          <pc:sldMk cId="801677663" sldId="2076138218"/>
        </pc:sldMkLst>
      </pc:sldChg>
      <pc:sldChg chg="modNotesTx">
        <pc:chgData name="Sowmya Prakash" userId="eba35ed4-c23e-41cd-9062-384040ef55eb" providerId="ADAL" clId="{ACF858F4-424B-4624-A6F0-D4D4484C6243}" dt="2022-08-21T21:54:42.491" v="13" actId="6549"/>
        <pc:sldMkLst>
          <pc:docMk/>
          <pc:sldMk cId="1163105268" sldId="2076138234"/>
        </pc:sldMkLst>
      </pc:sldChg>
      <pc:sldChg chg="modSp mod">
        <pc:chgData name="Sowmya Prakash" userId="eba35ed4-c23e-41cd-9062-384040ef55eb" providerId="ADAL" clId="{ACF858F4-424B-4624-A6F0-D4D4484C6243}" dt="2022-08-22T09:46:28.357" v="72" actId="33524"/>
        <pc:sldMkLst>
          <pc:docMk/>
          <pc:sldMk cId="3719752024" sldId="2076138240"/>
        </pc:sldMkLst>
        <pc:spChg chg="mod">
          <ac:chgData name="Sowmya Prakash" userId="eba35ed4-c23e-41cd-9062-384040ef55eb" providerId="ADAL" clId="{ACF858F4-424B-4624-A6F0-D4D4484C6243}" dt="2022-08-22T09:46:28.357" v="72" actId="33524"/>
          <ac:spMkLst>
            <pc:docMk/>
            <pc:sldMk cId="3719752024" sldId="2076138240"/>
            <ac:spMk id="2" creationId="{D9D49CD5-FB4D-8E99-A7EC-6D51D759A3E1}"/>
          </ac:spMkLst>
        </pc:spChg>
      </pc:sldChg>
      <pc:sldChg chg="del">
        <pc:chgData name="Sowmya Prakash" userId="eba35ed4-c23e-41cd-9062-384040ef55eb" providerId="ADAL" clId="{ACF858F4-424B-4624-A6F0-D4D4484C6243}" dt="2022-08-21T21:58:00.281" v="17" actId="2696"/>
        <pc:sldMkLst>
          <pc:docMk/>
          <pc:sldMk cId="2392564210" sldId="2076138242"/>
        </pc:sldMkLst>
      </pc:sldChg>
      <pc:sldChg chg="del">
        <pc:chgData name="Sowmya Prakash" userId="eba35ed4-c23e-41cd-9062-384040ef55eb" providerId="ADAL" clId="{ACF858F4-424B-4624-A6F0-D4D4484C6243}" dt="2022-08-21T21:58:03.191" v="18" actId="2696"/>
        <pc:sldMkLst>
          <pc:docMk/>
          <pc:sldMk cId="1602642571" sldId="2076138243"/>
        </pc:sldMkLst>
      </pc:sldChg>
      <pc:sldChg chg="modSp mod">
        <pc:chgData name="Sowmya Prakash" userId="eba35ed4-c23e-41cd-9062-384040ef55eb" providerId="ADAL" clId="{ACF858F4-424B-4624-A6F0-D4D4484C6243}" dt="2022-08-21T22:04:39.997" v="41" actId="20577"/>
        <pc:sldMkLst>
          <pc:docMk/>
          <pc:sldMk cId="1103291102" sldId="2076138247"/>
        </pc:sldMkLst>
        <pc:spChg chg="mod">
          <ac:chgData name="Sowmya Prakash" userId="eba35ed4-c23e-41cd-9062-384040ef55eb" providerId="ADAL" clId="{ACF858F4-424B-4624-A6F0-D4D4484C6243}" dt="2022-08-21T22:04:39.997" v="41" actId="20577"/>
          <ac:spMkLst>
            <pc:docMk/>
            <pc:sldMk cId="1103291102" sldId="2076138247"/>
            <ac:spMk id="7" creationId="{218E6058-F5BA-EC8C-B9FD-01E6A99E52D6}"/>
          </ac:spMkLst>
        </pc:spChg>
      </pc:sldChg>
      <pc:sldChg chg="modSp mod">
        <pc:chgData name="Sowmya Prakash" userId="eba35ed4-c23e-41cd-9062-384040ef55eb" providerId="ADAL" clId="{ACF858F4-424B-4624-A6F0-D4D4484C6243}" dt="2022-08-22T06:53:50.934" v="42" actId="21"/>
        <pc:sldMkLst>
          <pc:docMk/>
          <pc:sldMk cId="501521988" sldId="2076138261"/>
        </pc:sldMkLst>
        <pc:spChg chg="mod">
          <ac:chgData name="Sowmya Prakash" userId="eba35ed4-c23e-41cd-9062-384040ef55eb" providerId="ADAL" clId="{ACF858F4-424B-4624-A6F0-D4D4484C6243}" dt="2022-08-22T06:53:50.934" v="42" actId="21"/>
          <ac:spMkLst>
            <pc:docMk/>
            <pc:sldMk cId="501521988" sldId="2076138261"/>
            <ac:spMk id="10" creationId="{5B88129D-1214-C3DB-DC70-695E53316B05}"/>
          </ac:spMkLst>
        </pc:spChg>
      </pc:sldChg>
      <pc:sldChg chg="modNotesTx">
        <pc:chgData name="Sowmya Prakash" userId="eba35ed4-c23e-41cd-9062-384040ef55eb" providerId="ADAL" clId="{ACF858F4-424B-4624-A6F0-D4D4484C6243}" dt="2022-08-22T09:20:49.366" v="43" actId="6549"/>
        <pc:sldMkLst>
          <pc:docMk/>
          <pc:sldMk cId="348177286" sldId="2076138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a:t>
            </a:fld>
            <a:endParaRPr lang="en-US"/>
          </a:p>
        </p:txBody>
      </p:sp>
    </p:spTree>
    <p:extLst>
      <p:ext uri="{BB962C8B-B14F-4D97-AF65-F5344CB8AC3E}">
        <p14:creationId xmlns:p14="http://schemas.microsoft.com/office/powerpoint/2010/main" val="3108911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228600" indent="-228600">
              <a:buAutoNum type="arabicPeriod"/>
            </a:pPr>
            <a:endParaRPr lang="en-US" dirty="0"/>
          </a:p>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3075002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4241505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1044288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3110815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264401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1885953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1629446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766599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Segoe UI"/>
            </a:endParaRPr>
          </a:p>
          <a:p>
            <a:endParaRPr lang="en-US" dirty="0"/>
          </a:p>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3471350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47</a:t>
            </a:fld>
            <a:endParaRPr lang="en-US"/>
          </a:p>
        </p:txBody>
      </p:sp>
    </p:spTree>
    <p:extLst>
      <p:ext uri="{BB962C8B-B14F-4D97-AF65-F5344CB8AC3E}">
        <p14:creationId xmlns:p14="http://schemas.microsoft.com/office/powerpoint/2010/main" val="2452466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172632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54</a:t>
            </a:fld>
            <a:endParaRPr lang="en-US"/>
          </a:p>
        </p:txBody>
      </p:sp>
    </p:spTree>
    <p:extLst>
      <p:ext uri="{BB962C8B-B14F-4D97-AF65-F5344CB8AC3E}">
        <p14:creationId xmlns:p14="http://schemas.microsoft.com/office/powerpoint/2010/main" val="2061417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55</a:t>
            </a:fld>
            <a:endParaRPr lang="en-US"/>
          </a:p>
        </p:txBody>
      </p:sp>
    </p:spTree>
    <p:extLst>
      <p:ext uri="{BB962C8B-B14F-4D97-AF65-F5344CB8AC3E}">
        <p14:creationId xmlns:p14="http://schemas.microsoft.com/office/powerpoint/2010/main" val="258980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56</a:t>
            </a:fld>
            <a:endParaRPr lang="en-US"/>
          </a:p>
        </p:txBody>
      </p:sp>
    </p:spTree>
    <p:extLst>
      <p:ext uri="{BB962C8B-B14F-4D97-AF65-F5344CB8AC3E}">
        <p14:creationId xmlns:p14="http://schemas.microsoft.com/office/powerpoint/2010/main" val="227027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57</a:t>
            </a:fld>
            <a:endParaRPr lang="en-US"/>
          </a:p>
        </p:txBody>
      </p:sp>
    </p:spTree>
    <p:extLst>
      <p:ext uri="{BB962C8B-B14F-4D97-AF65-F5344CB8AC3E}">
        <p14:creationId xmlns:p14="http://schemas.microsoft.com/office/powerpoint/2010/main" val="3309476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58</a:t>
            </a:fld>
            <a:endParaRPr lang="en-US"/>
          </a:p>
        </p:txBody>
      </p:sp>
    </p:spTree>
    <p:extLst>
      <p:ext uri="{BB962C8B-B14F-4D97-AF65-F5344CB8AC3E}">
        <p14:creationId xmlns:p14="http://schemas.microsoft.com/office/powerpoint/2010/main" val="3795152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59</a:t>
            </a:fld>
            <a:endParaRPr lang="en-US"/>
          </a:p>
        </p:txBody>
      </p:sp>
    </p:spTree>
    <p:extLst>
      <p:ext uri="{BB962C8B-B14F-4D97-AF65-F5344CB8AC3E}">
        <p14:creationId xmlns:p14="http://schemas.microsoft.com/office/powerpoint/2010/main" val="1113058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60</a:t>
            </a:fld>
            <a:endParaRPr lang="en-US"/>
          </a:p>
        </p:txBody>
      </p:sp>
    </p:spTree>
    <p:extLst>
      <p:ext uri="{BB962C8B-B14F-4D97-AF65-F5344CB8AC3E}">
        <p14:creationId xmlns:p14="http://schemas.microsoft.com/office/powerpoint/2010/main" val="1143975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61</a:t>
            </a:fld>
            <a:endParaRPr lang="en-US"/>
          </a:p>
        </p:txBody>
      </p:sp>
    </p:spTree>
    <p:extLst>
      <p:ext uri="{BB962C8B-B14F-4D97-AF65-F5344CB8AC3E}">
        <p14:creationId xmlns:p14="http://schemas.microsoft.com/office/powerpoint/2010/main" val="251972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62</a:t>
            </a:fld>
            <a:endParaRPr lang="en-US"/>
          </a:p>
        </p:txBody>
      </p:sp>
    </p:spTree>
    <p:extLst>
      <p:ext uri="{BB962C8B-B14F-4D97-AF65-F5344CB8AC3E}">
        <p14:creationId xmlns:p14="http://schemas.microsoft.com/office/powerpoint/2010/main" val="484058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63</a:t>
            </a:fld>
            <a:endParaRPr lang="en-US"/>
          </a:p>
        </p:txBody>
      </p:sp>
    </p:spTree>
    <p:extLst>
      <p:ext uri="{BB962C8B-B14F-4D97-AF65-F5344CB8AC3E}">
        <p14:creationId xmlns:p14="http://schemas.microsoft.com/office/powerpoint/2010/main" val="2793245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432183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64</a:t>
            </a:fld>
            <a:endParaRPr lang="en-US"/>
          </a:p>
        </p:txBody>
      </p:sp>
    </p:spTree>
    <p:extLst>
      <p:ext uri="{BB962C8B-B14F-4D97-AF65-F5344CB8AC3E}">
        <p14:creationId xmlns:p14="http://schemas.microsoft.com/office/powerpoint/2010/main" val="3200560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65</a:t>
            </a:fld>
            <a:endParaRPr lang="en-US"/>
          </a:p>
        </p:txBody>
      </p:sp>
    </p:spTree>
    <p:extLst>
      <p:ext uri="{BB962C8B-B14F-4D97-AF65-F5344CB8AC3E}">
        <p14:creationId xmlns:p14="http://schemas.microsoft.com/office/powerpoint/2010/main" val="1143362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66</a:t>
            </a:fld>
            <a:endParaRPr lang="en-US"/>
          </a:p>
        </p:txBody>
      </p:sp>
    </p:spTree>
    <p:extLst>
      <p:ext uri="{BB962C8B-B14F-4D97-AF65-F5344CB8AC3E}">
        <p14:creationId xmlns:p14="http://schemas.microsoft.com/office/powerpoint/2010/main" val="390433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67</a:t>
            </a:fld>
            <a:endParaRPr lang="en-US"/>
          </a:p>
        </p:txBody>
      </p:sp>
    </p:spTree>
    <p:extLst>
      <p:ext uri="{BB962C8B-B14F-4D97-AF65-F5344CB8AC3E}">
        <p14:creationId xmlns:p14="http://schemas.microsoft.com/office/powerpoint/2010/main" val="228858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a:t>
            </a:fld>
            <a:endParaRPr lang="en-US"/>
          </a:p>
        </p:txBody>
      </p:sp>
    </p:spTree>
    <p:extLst>
      <p:ext uri="{BB962C8B-B14F-4D97-AF65-F5344CB8AC3E}">
        <p14:creationId xmlns:p14="http://schemas.microsoft.com/office/powerpoint/2010/main" val="1261789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3940195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12</a:t>
            </a:fld>
            <a:endParaRPr lang="en-US"/>
          </a:p>
        </p:txBody>
      </p:sp>
    </p:spTree>
    <p:extLst>
      <p:ext uri="{BB962C8B-B14F-4D97-AF65-F5344CB8AC3E}">
        <p14:creationId xmlns:p14="http://schemas.microsoft.com/office/powerpoint/2010/main" val="2914649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2745901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384307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1743418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35506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64369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53750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120865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84152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730276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72152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6350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70283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079D8473-C59A-3643-94AC-C4A84B4FD59D}"/>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6811"/>
            <a:ext cx="12188967" cy="46811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61146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370325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4B7978-FEE0-984A-8169-317DB17450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0931"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13136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841980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418060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5466984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611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76316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0714135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771581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482904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26185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38098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7056" y="0"/>
            <a:ext cx="4214944"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176939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7056"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595617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810804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709" y="0"/>
            <a:ext cx="670560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540753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0560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248327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144078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6400" y="0"/>
            <a:ext cx="670560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0936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6400" y="0"/>
            <a:ext cx="670560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2813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065620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62737" cy="6858000"/>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895274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664526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62737" cy="6858000"/>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26812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523941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29263" y="0"/>
            <a:ext cx="8662737" cy="6858000"/>
          </a:xfrm>
          <a:prstGeom prst="rect">
            <a:avLst/>
          </a:prstGeom>
          <a:noFill/>
          <a:ln>
            <a:noFill/>
          </a:ln>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307961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29263" y="0"/>
            <a:ext cx="8662737"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362287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335574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771722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009796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26555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6990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a:t>
            </a:r>
            <a:r>
              <a:rPr lang="en-US" sz="700" b="0" dirty="0">
                <a:latin typeface="Segoe UI Semibold" panose="020B0502040204020203" pitchFamily="34" charset="0"/>
                <a:cs typeface="Segoe UI Semibold" panose="020B0502040204020203" pitchFamily="34" charset="0"/>
              </a:rPr>
              <a:t>2022</a:t>
            </a:r>
            <a:r>
              <a:rPr lang="en-US" sz="700" b="1" dirty="0">
                <a:latin typeface="Segoe UI Semibold" panose="020B0502040204020203" pitchFamily="34" charset="0"/>
                <a:cs typeface="Segoe UI Semibold" panose="020B0502040204020203" pitchFamily="34" charset="0"/>
              </a:rPr>
              <a:t> Avanade Inc. All Rights Reserved. &lt;Highly Confidential&gt;</a:t>
            </a:r>
            <a:endParaRPr lang="en-US" sz="700" b="0" dirty="0">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773625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22679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7056" y="0"/>
            <a:ext cx="4214944"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7056"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384337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18348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a:t>
            </a:r>
            <a:r>
              <a:rPr lang="en-US" sz="700" b="0" dirty="0">
                <a:latin typeface="Segoe UI Semibold" panose="020B0502040204020203" pitchFamily="34" charset="0"/>
                <a:cs typeface="Segoe UI Semibold" panose="020B0502040204020203" pitchFamily="34" charset="0"/>
              </a:rPr>
              <a:t>2022</a:t>
            </a:r>
            <a:r>
              <a:rPr lang="en-US" sz="700" b="1" dirty="0">
                <a:latin typeface="Segoe UI Semibold" panose="020B0502040204020203" pitchFamily="34" charset="0"/>
                <a:cs typeface="Segoe UI Semibold" panose="020B0502040204020203" pitchFamily="34" charset="0"/>
              </a:rPr>
              <a:t>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871128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709" y="0"/>
            <a:ext cx="670560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 &lt;Highly Confidential&gt;</a:t>
            </a:r>
            <a:endParaRPr lang="en-US" sz="700" b="0" dirty="0">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709" y="0"/>
            <a:ext cx="670560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851512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557005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6400" y="0"/>
            <a:ext cx="670560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6400" y="0"/>
            <a:ext cx="670560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15478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786205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62737" cy="6858000"/>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 &lt;Highly Confidential&gt;</a:t>
            </a:r>
            <a:endParaRPr lang="en-US" sz="700" b="0" dirty="0">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62737" cy="6858000"/>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3989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05814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29263" y="0"/>
            <a:ext cx="8662737" cy="6858000"/>
          </a:xfrm>
          <a:prstGeom prst="rect">
            <a:avLst/>
          </a:prstGeom>
          <a:noFill/>
          <a:ln>
            <a:noFill/>
          </a:ln>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210599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29263" y="0"/>
            <a:ext cx="8662737"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299616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57224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238729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946972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788289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&lt;Confidential&gt;</a:t>
            </a:r>
            <a:endParaRPr lang="en-US" sz="700" b="1" dirty="0">
              <a:latin typeface="Segoe UI Semibold" panose="020B0502040204020203" pitchFamily="34" charset="0"/>
              <a:cs typeface="Segoe UI Semibold" panose="020B0502040204020203" pitchFamily="34" charset="0"/>
            </a:endParaRP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52842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&lt;Confidential&gt;</a:t>
            </a:r>
            <a:endParaRPr lang="en-US" sz="700" b="1" dirty="0">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86705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036249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&lt;Confidential&gt;</a:t>
            </a:r>
            <a:endParaRPr lang="en-US" sz="700" b="1" dirty="0">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183228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66693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079D8473-C59A-3643-94AC-C4A84B4FD59D}"/>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6811"/>
            <a:ext cx="12188967" cy="46811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62026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003914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4B7978-FEE0-984A-8169-317DB17450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0931"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32782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972984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7114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163487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957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95389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31114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29658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079D8473-C59A-3643-94AC-C4A84B4FD59D}"/>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6811"/>
            <a:ext cx="12188967" cy="46811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38116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480242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804967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7056" y="0"/>
            <a:ext cx="4214944"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65746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7056"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0532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41129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709" y="0"/>
            <a:ext cx="670560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17917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709" y="0"/>
            <a:ext cx="670560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564643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804261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6400" y="0"/>
            <a:ext cx="670560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004487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6400" y="0"/>
            <a:ext cx="670560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16754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837964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62737" cy="6858000"/>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870459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62737" cy="6858000"/>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8491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307521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29263" y="0"/>
            <a:ext cx="8662737" cy="6858000"/>
          </a:xfrm>
          <a:prstGeom prst="rect">
            <a:avLst/>
          </a:prstGeom>
          <a:noFill/>
          <a:ln>
            <a:noFill/>
          </a:ln>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626657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29263" y="0"/>
            <a:ext cx="8662737"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746215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93671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671759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195488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776464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4B7978-FEE0-984A-8169-317DB17450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0931"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&lt;Restricted&gt;</a:t>
            </a:r>
            <a:endParaRPr lang="en-US" sz="700" b="1" dirty="0">
              <a:latin typeface="Segoe UI Semibold" panose="020B0502040204020203" pitchFamily="34" charset="0"/>
              <a:cs typeface="Segoe UI Semibold" panose="020B0502040204020203" pitchFamily="34" charset="0"/>
            </a:endParaRP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05528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&lt;Restricted&gt;</a:t>
            </a:r>
            <a:endParaRPr lang="en-US" sz="700" b="1" dirty="0">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98615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309624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&lt;Restricted&gt;</a:t>
            </a:r>
            <a:endParaRPr lang="en-US" sz="700" b="1" dirty="0">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9764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079D8473-C59A-3643-94AC-C4A84B4FD59D}"/>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6811"/>
            <a:ext cx="12188967" cy="46811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880083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267282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4B7978-FEE0-984A-8169-317DB17450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0931"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2955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241415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675764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512796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0638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17675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845972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50958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987610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987692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7056" y="0"/>
            <a:ext cx="4214944"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495648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7056" y="0"/>
            <a:ext cx="4214944"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688167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874058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709" y="0"/>
            <a:ext cx="670560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77852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709" y="0"/>
            <a:ext cx="670560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472617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34484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6400" y="0"/>
            <a:ext cx="670560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359192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6400" y="0"/>
            <a:ext cx="670560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508269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646643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62737" cy="6858000"/>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013750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62737" cy="6858000"/>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11911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87868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29263" y="0"/>
            <a:ext cx="8662737" cy="6858000"/>
          </a:xfrm>
          <a:prstGeom prst="rect">
            <a:avLst/>
          </a:prstGeom>
          <a:noFill/>
          <a:ln>
            <a:noFill/>
          </a:ln>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2388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29263" y="0"/>
            <a:ext cx="8662737"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 &lt;Restricted&gt;</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37177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image" Target="../media/image1.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theme" Target="../theme/theme3.xml"/><Relationship Id="rId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image" Target="../media/image1.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theme" Target="../theme/theme4.xml"/><Relationship Id="rId8" Type="http://schemas.openxmlformats.org/officeDocument/2006/relationships/slideLayout" Target="../slideLayouts/slideLayout1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5.xml"/><Relationship Id="rId1" Type="http://schemas.openxmlformats.org/officeDocument/2006/relationships/slideLayout" Target="../slideLayouts/slideLayout138.xml"/><Relationship Id="rId4"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335" r:id="rId4"/>
    <p:sldLayoutId id="2147484336" r:id="rId5"/>
    <p:sldLayoutId id="2147483760" r:id="rId6"/>
    <p:sldLayoutId id="2147483885" r:id="rId7"/>
    <p:sldLayoutId id="2147484007" r:id="rId8"/>
    <p:sldLayoutId id="2147483762" r:id="rId9"/>
    <p:sldLayoutId id="2147484152" r:id="rId10"/>
    <p:sldLayoutId id="2147484156" r:id="rId11"/>
    <p:sldLayoutId id="2147484242" r:id="rId12"/>
    <p:sldLayoutId id="2147484303" r:id="rId13"/>
    <p:sldLayoutId id="2147484209" r:id="rId14"/>
    <p:sldLayoutId id="2147484304" r:id="rId15"/>
    <p:sldLayoutId id="2147484305" r:id="rId16"/>
    <p:sldLayoutId id="2147484210" r:id="rId17"/>
    <p:sldLayoutId id="2147484306" r:id="rId18"/>
    <p:sldLayoutId id="2147484307" r:id="rId19"/>
    <p:sldLayoutId id="2147484211" r:id="rId20"/>
    <p:sldLayoutId id="2147484308" r:id="rId21"/>
    <p:sldLayoutId id="2147484309" r:id="rId22"/>
    <p:sldLayoutId id="2147484212" r:id="rId23"/>
    <p:sldLayoutId id="2147484310" r:id="rId24"/>
    <p:sldLayoutId id="2147484311" r:id="rId25"/>
    <p:sldLayoutId id="2147484213" r:id="rId26"/>
    <p:sldLayoutId id="2147484312" r:id="rId27"/>
    <p:sldLayoutId id="2147484313" r:id="rId28"/>
    <p:sldLayoutId id="2147484214" r:id="rId29"/>
    <p:sldLayoutId id="2147484314" r:id="rId30"/>
    <p:sldLayoutId id="2147484315" r:id="rId31"/>
    <p:sldLayoutId id="2147484243" r:id="rId32"/>
    <p:sldLayoutId id="2147484316" r:id="rId33"/>
    <p:sldLayoutId id="2147483847" r:id="rId34"/>
    <p:sldLayoutId id="2147484367" r:id="rId35"/>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dirty="0"/>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997649"/>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333" r:id="rId4"/>
    <p:sldLayoutId id="2147484334" r:id="rId5"/>
    <p:sldLayoutId id="2147484250" r:id="rId6"/>
    <p:sldLayoutId id="2147484251" r:id="rId7"/>
    <p:sldLayoutId id="2147484252" r:id="rId8"/>
    <p:sldLayoutId id="2147484253" r:id="rId9"/>
    <p:sldLayoutId id="2147484254" r:id="rId10"/>
    <p:sldLayoutId id="2147484255" r:id="rId11"/>
    <p:sldLayoutId id="2147484256" r:id="rId12"/>
    <p:sldLayoutId id="2147484317" r:id="rId13"/>
    <p:sldLayoutId id="2147484257" r:id="rId14"/>
    <p:sldLayoutId id="2147484318" r:id="rId15"/>
    <p:sldLayoutId id="2147484319" r:id="rId16"/>
    <p:sldLayoutId id="2147484258" r:id="rId17"/>
    <p:sldLayoutId id="2147484320" r:id="rId18"/>
    <p:sldLayoutId id="2147484321" r:id="rId19"/>
    <p:sldLayoutId id="2147484259" r:id="rId20"/>
    <p:sldLayoutId id="2147484322" r:id="rId21"/>
    <p:sldLayoutId id="2147484323" r:id="rId22"/>
    <p:sldLayoutId id="2147484260" r:id="rId23"/>
    <p:sldLayoutId id="2147484324" r:id="rId24"/>
    <p:sldLayoutId id="2147484325" r:id="rId25"/>
    <p:sldLayoutId id="2147484261" r:id="rId26"/>
    <p:sldLayoutId id="2147484326" r:id="rId27"/>
    <p:sldLayoutId id="2147484327" r:id="rId28"/>
    <p:sldLayoutId id="2147484262" r:id="rId29"/>
    <p:sldLayoutId id="2147484328" r:id="rId30"/>
    <p:sldLayoutId id="2147484329" r:id="rId31"/>
    <p:sldLayoutId id="2147484263" r:id="rId32"/>
    <p:sldLayoutId id="2147484330" r:id="rId33"/>
    <p:sldLayoutId id="2147484264"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dirty="0"/>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9601105"/>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331" r:id="rId4"/>
    <p:sldLayoutId id="2147484332" r:id="rId5"/>
    <p:sldLayoutId id="2147484269" r:id="rId6"/>
    <p:sldLayoutId id="2147484270" r:id="rId7"/>
    <p:sldLayoutId id="2147484271" r:id="rId8"/>
    <p:sldLayoutId id="2147484272" r:id="rId9"/>
    <p:sldLayoutId id="2147484273" r:id="rId10"/>
    <p:sldLayoutId id="2147484274" r:id="rId11"/>
    <p:sldLayoutId id="2147484275" r:id="rId12"/>
    <p:sldLayoutId id="2147484337" r:id="rId13"/>
    <p:sldLayoutId id="2147484276" r:id="rId14"/>
    <p:sldLayoutId id="2147484338" r:id="rId15"/>
    <p:sldLayoutId id="2147484339" r:id="rId16"/>
    <p:sldLayoutId id="2147484277" r:id="rId17"/>
    <p:sldLayoutId id="2147484340" r:id="rId18"/>
    <p:sldLayoutId id="2147484341" r:id="rId19"/>
    <p:sldLayoutId id="2147484278" r:id="rId20"/>
    <p:sldLayoutId id="2147484342" r:id="rId21"/>
    <p:sldLayoutId id="2147484343" r:id="rId22"/>
    <p:sldLayoutId id="2147484279" r:id="rId23"/>
    <p:sldLayoutId id="2147484344" r:id="rId24"/>
    <p:sldLayoutId id="2147484345" r:id="rId25"/>
    <p:sldLayoutId id="2147484280" r:id="rId26"/>
    <p:sldLayoutId id="2147484346" r:id="rId27"/>
    <p:sldLayoutId id="2147484347" r:id="rId28"/>
    <p:sldLayoutId id="2147484281" r:id="rId29"/>
    <p:sldLayoutId id="2147484348" r:id="rId30"/>
    <p:sldLayoutId id="2147484349" r:id="rId31"/>
    <p:sldLayoutId id="2147484282" r:id="rId32"/>
    <p:sldLayoutId id="2147484350" r:id="rId33"/>
    <p:sldLayoutId id="2147484283"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dirty="0"/>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59207423"/>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351" r:id="rId4"/>
    <p:sldLayoutId id="2147484352" r:id="rId5"/>
    <p:sldLayoutId id="2147484288" r:id="rId6"/>
    <p:sldLayoutId id="2147484289" r:id="rId7"/>
    <p:sldLayoutId id="2147484290" r:id="rId8"/>
    <p:sldLayoutId id="2147484291" r:id="rId9"/>
    <p:sldLayoutId id="2147484292" r:id="rId10"/>
    <p:sldLayoutId id="2147484293" r:id="rId11"/>
    <p:sldLayoutId id="2147484294" r:id="rId12"/>
    <p:sldLayoutId id="2147484353" r:id="rId13"/>
    <p:sldLayoutId id="2147484295" r:id="rId14"/>
    <p:sldLayoutId id="2147484354" r:id="rId15"/>
    <p:sldLayoutId id="2147484355" r:id="rId16"/>
    <p:sldLayoutId id="2147484296" r:id="rId17"/>
    <p:sldLayoutId id="2147484356" r:id="rId18"/>
    <p:sldLayoutId id="2147484357" r:id="rId19"/>
    <p:sldLayoutId id="2147484297" r:id="rId20"/>
    <p:sldLayoutId id="2147484358" r:id="rId21"/>
    <p:sldLayoutId id="2147484359" r:id="rId22"/>
    <p:sldLayoutId id="2147484298" r:id="rId23"/>
    <p:sldLayoutId id="2147484360" r:id="rId24"/>
    <p:sldLayoutId id="2147484361" r:id="rId25"/>
    <p:sldLayoutId id="2147484299" r:id="rId26"/>
    <p:sldLayoutId id="2147484362" r:id="rId27"/>
    <p:sldLayoutId id="2147484363" r:id="rId28"/>
    <p:sldLayoutId id="2147484300" r:id="rId29"/>
    <p:sldLayoutId id="2147484364" r:id="rId30"/>
    <p:sldLayoutId id="2147484365" r:id="rId31"/>
    <p:sldLayoutId id="2147484301" r:id="rId32"/>
    <p:sldLayoutId id="2147484366" r:id="rId33"/>
    <p:sldLayoutId id="2147484302"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endParaRPr lang="en-US" sz="700" b="0" dirty="0">
              <a:solidFill>
                <a:schemeClr val="bg1"/>
              </a:solidFill>
              <a:latin typeface="Segoe UI Semibold" panose="020B0502040204020203" pitchFamily="34" charset="0"/>
              <a:cs typeface="Segoe UI Semibold" panose="020B0502040204020203" pitchFamily="34" charset="0"/>
            </a:endParaRP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3303950"/>
      </p:ext>
    </p:extLst>
  </p:cSld>
  <p:clrMap bg1="lt1" tx1="dk1" bg2="lt2" tx2="dk2" accent1="accent1" accent2="accent2" accent3="accent3" accent4="accent4" accent5="accent5" accent6="accent6" hlink="hlink" folHlink="folHlink"/>
  <p:sldLayoutIdLst>
    <p:sldLayoutId id="2147484245"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machine-learning/how-to-manage-workspace?tabs=python#create-a-workspace" TargetMode="External"/><Relationship Id="rId2" Type="http://schemas.openxmlformats.org/officeDocument/2006/relationships/hyperlink" Target="https://docs.microsoft.com/en-us/azure/machine-learning/quickstart-create-resources" TargetMode="External"/><Relationship Id="rId1" Type="http://schemas.openxmlformats.org/officeDocument/2006/relationships/slideLayout" Target="../slideLayouts/slideLayout9.xml"/><Relationship Id="rId6" Type="http://schemas.openxmlformats.org/officeDocument/2006/relationships/hyperlink" Target="https://docs.microsoft.com/en-us/azure/machine-learning/how-to-manage-resources-vscode#create-a-workspace" TargetMode="External"/><Relationship Id="rId5" Type="http://schemas.openxmlformats.org/officeDocument/2006/relationships/hyperlink" Target="https://docs.microsoft.com/en-us/azure/machine-learning/how-to-configure-cli" TargetMode="External"/><Relationship Id="rId4" Type="http://schemas.openxmlformats.org/officeDocument/2006/relationships/hyperlink" Target="https://docs.microsoft.com/en-us/azure/machine-learning/how-to-create-workspace-templat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hyperlink" Target="https://ml.azure.com/"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portal.azure.com/"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n-us/azure/machine-learning/data-science-virtual-machine/vm-do-ten-things"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zure/azure-sdk" TargetMode="External"/><Relationship Id="rId2" Type="http://schemas.openxmlformats.org/officeDocument/2006/relationships/hyperlink" Target="https://docs.microsoft.com/en-us/azure/developer/"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ebastianbirk/datascience-bootcamp"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portal.azure.com/#create/Microsoft.CognitiveServicesAllInOne"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aka.ms/fruit-image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customvision.ai/"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ka.ms/apple-image" TargetMode="Externa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60.jpe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a:xfrm>
            <a:off x="638174" y="2275220"/>
            <a:ext cx="10848975" cy="1363399"/>
          </a:xfrm>
        </p:spPr>
        <p:txBody>
          <a:bodyPr anchor="b">
            <a:normAutofit/>
          </a:bodyPr>
          <a:lstStyle/>
          <a:p>
            <a:r>
              <a:rPr lang="en-US" dirty="0"/>
              <a:t> Applied Data science using Azure</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a:xfrm>
            <a:off x="638174" y="3825875"/>
            <a:ext cx="10848975" cy="1660525"/>
          </a:xfrm>
        </p:spPr>
        <p:txBody>
          <a:bodyPr>
            <a:normAutofit/>
          </a:bodyPr>
          <a:lstStyle/>
          <a:p>
            <a:r>
              <a:rPr lang="en-US" dirty="0"/>
              <a:t>  August 22, 2022</a:t>
            </a:r>
            <a:endParaRPr lang="en-DE" dirty="0"/>
          </a:p>
          <a:p>
            <a:endParaRPr lang="en-US" dirty="0"/>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3B6872E-504A-6C74-03F9-3EC0D8367686}"/>
              </a:ext>
            </a:extLst>
          </p:cNvPr>
          <p:cNvSpPr>
            <a:spLocks noGrp="1"/>
          </p:cNvSpPr>
          <p:nvPr>
            <p:ph sz="half" idx="1"/>
          </p:nvPr>
        </p:nvSpPr>
        <p:spPr>
          <a:xfrm>
            <a:off x="691375" y="1524000"/>
            <a:ext cx="5404625" cy="1191208"/>
          </a:xfrm>
        </p:spPr>
        <p:txBody>
          <a:bodyPr/>
          <a:lstStyle/>
          <a:p>
            <a:r>
              <a:rPr lang="en-IN" b="1" i="0" u="sng" dirty="0">
                <a:solidFill>
                  <a:srgbClr val="000000"/>
                </a:solidFill>
                <a:effectLst/>
                <a:latin typeface="Segoe UI Light" panose="020B0502040204020203" pitchFamily="34" charset="0"/>
                <a:cs typeface="Segoe UI Light" panose="020B0502040204020203" pitchFamily="34" charset="0"/>
              </a:rPr>
              <a:t>6. Monitor the model</a:t>
            </a:r>
          </a:p>
          <a:p>
            <a:r>
              <a:rPr lang="en-IN" b="0" i="0" dirty="0">
                <a:solidFill>
                  <a:srgbClr val="000000"/>
                </a:solidFill>
                <a:effectLst/>
                <a:latin typeface="Segoe UI Light" panose="020B0502040204020203" pitchFamily="34" charset="0"/>
                <a:cs typeface="Segoe UI Light" panose="020B0502040204020203" pitchFamily="34" charset="0"/>
              </a:rPr>
              <a:t>Track the model’s performance.</a:t>
            </a:r>
            <a:endParaRPr lang="en-US"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D9F9822F-C548-3412-23F1-814B93443627}"/>
              </a:ext>
            </a:extLst>
          </p:cNvPr>
          <p:cNvSpPr>
            <a:spLocks noGrp="1"/>
          </p:cNvSpPr>
          <p:nvPr>
            <p:ph type="title"/>
          </p:nvPr>
        </p:nvSpPr>
        <p:spPr>
          <a:xfrm>
            <a:off x="691375" y="390719"/>
            <a:ext cx="10783229" cy="998344"/>
          </a:xfrm>
        </p:spPr>
        <p:txBody>
          <a:bodyPr anchor="t">
            <a:normAutofit/>
          </a:bodyPr>
          <a:lstStyle/>
          <a:p>
            <a:r>
              <a:rPr lang="en-IN" dirty="0"/>
              <a:t>Overview on Azure Machine Learning</a:t>
            </a:r>
            <a:endParaRPr lang="en-DE" dirty="0"/>
          </a:p>
        </p:txBody>
      </p:sp>
      <p:pic>
        <p:nvPicPr>
          <p:cNvPr id="6" name="Picture 5">
            <a:extLst>
              <a:ext uri="{FF2B5EF4-FFF2-40B4-BE49-F238E27FC236}">
                <a16:creationId xmlns:a16="http://schemas.microsoft.com/office/drawing/2014/main" id="{B714B420-7277-B723-7CAA-60C3BADAA076}"/>
              </a:ext>
            </a:extLst>
          </p:cNvPr>
          <p:cNvPicPr>
            <a:picLocks noChangeAspect="1"/>
          </p:cNvPicPr>
          <p:nvPr/>
        </p:nvPicPr>
        <p:blipFill>
          <a:blip r:embed="rId2"/>
          <a:stretch>
            <a:fillRect/>
          </a:stretch>
        </p:blipFill>
        <p:spPr>
          <a:xfrm>
            <a:off x="5427676" y="2715208"/>
            <a:ext cx="4261752" cy="998344"/>
          </a:xfrm>
          <a:prstGeom prst="rect">
            <a:avLst/>
          </a:prstGeom>
        </p:spPr>
      </p:pic>
    </p:spTree>
    <p:extLst>
      <p:ext uri="{BB962C8B-B14F-4D97-AF65-F5344CB8AC3E}">
        <p14:creationId xmlns:p14="http://schemas.microsoft.com/office/powerpoint/2010/main" val="1143901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B921C6C3-F022-F02F-2EBA-913B5CD05A71}"/>
              </a:ext>
            </a:extLst>
          </p:cNvPr>
          <p:cNvSpPr>
            <a:spLocks noGrp="1"/>
          </p:cNvSpPr>
          <p:nvPr>
            <p:ph type="body" sz="quarter" idx="10"/>
          </p:nvPr>
        </p:nvSpPr>
        <p:spPr>
          <a:xfrm>
            <a:off x="638174" y="1593520"/>
            <a:ext cx="10848975" cy="1363399"/>
          </a:xfrm>
        </p:spPr>
        <p:txBody>
          <a:bodyPr/>
          <a:lstStyle/>
          <a:p>
            <a:r>
              <a:rPr lang="en-US" sz="4800" b="1" dirty="0"/>
              <a:t>Azure Machine Leaning Studio</a:t>
            </a:r>
          </a:p>
        </p:txBody>
      </p:sp>
      <p:sp>
        <p:nvSpPr>
          <p:cNvPr id="13" name="Text Placeholder 2">
            <a:extLst>
              <a:ext uri="{FF2B5EF4-FFF2-40B4-BE49-F238E27FC236}">
                <a16:creationId xmlns:a16="http://schemas.microsoft.com/office/drawing/2014/main" id="{D3391AF0-308E-82AC-ECA4-AF6DC6DC373F}"/>
              </a:ext>
            </a:extLst>
          </p:cNvPr>
          <p:cNvSpPr>
            <a:spLocks noGrp="1"/>
          </p:cNvSpPr>
          <p:nvPr>
            <p:ph type="body" sz="quarter" idx="11"/>
          </p:nvPr>
        </p:nvSpPr>
        <p:spPr>
          <a:xfrm>
            <a:off x="638174" y="3439959"/>
            <a:ext cx="10848975" cy="1660525"/>
          </a:xfrm>
        </p:spPr>
        <p:txBody>
          <a:bodyPr/>
          <a:lstStyle/>
          <a:p>
            <a:r>
              <a:rPr lang="en-US" sz="2000" dirty="0"/>
              <a:t>It is a web portal in Azure Machine Learning that contains code-based and no-code options for project authoring and asset management.</a:t>
            </a:r>
          </a:p>
          <a:p>
            <a:r>
              <a:rPr lang="en-US" sz="2000" dirty="0"/>
              <a:t>It offers scalable compute clusters for large-scale training,  Enterprise security and governance, Interoperable with popular open-source tools, End-to-end MLOps.</a:t>
            </a:r>
          </a:p>
        </p:txBody>
      </p:sp>
      <p:sp>
        <p:nvSpPr>
          <p:cNvPr id="9" name="TextBox 8">
            <a:extLst>
              <a:ext uri="{FF2B5EF4-FFF2-40B4-BE49-F238E27FC236}">
                <a16:creationId xmlns:a16="http://schemas.microsoft.com/office/drawing/2014/main" id="{13295F8B-6BA9-63F2-0236-217D355CE6EB}"/>
              </a:ext>
            </a:extLst>
          </p:cNvPr>
          <p:cNvSpPr txBox="1"/>
          <p:nvPr/>
        </p:nvSpPr>
        <p:spPr>
          <a:xfrm>
            <a:off x="3173361" y="6274713"/>
            <a:ext cx="8802329" cy="215444"/>
          </a:xfrm>
          <a:prstGeom prst="rect">
            <a:avLst/>
          </a:prstGeom>
          <a:noFill/>
        </p:spPr>
        <p:txBody>
          <a:bodyPr wrap="square">
            <a:spAutoFit/>
          </a:bodyPr>
          <a:lstStyle/>
          <a:p>
            <a:r>
              <a:rPr lang="en-IN" sz="800" dirty="0"/>
              <a:t>https://docs.microsoft.com/en-us/azure/machine-learning/overview-what-is-machine-learning-studio</a:t>
            </a:r>
            <a:endParaRPr lang="en-DE" sz="800" dirty="0"/>
          </a:p>
        </p:txBody>
      </p:sp>
    </p:spTree>
    <p:extLst>
      <p:ext uri="{BB962C8B-B14F-4D97-AF65-F5344CB8AC3E}">
        <p14:creationId xmlns:p14="http://schemas.microsoft.com/office/powerpoint/2010/main" val="35645357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75609-5574-9D70-F57D-5212CFC3143D}"/>
              </a:ext>
            </a:extLst>
          </p:cNvPr>
          <p:cNvSpPr>
            <a:spLocks noGrp="1"/>
          </p:cNvSpPr>
          <p:nvPr>
            <p:ph type="title"/>
          </p:nvPr>
        </p:nvSpPr>
        <p:spPr>
          <a:xfrm>
            <a:off x="525025" y="325667"/>
            <a:ext cx="11748796" cy="495924"/>
          </a:xfrm>
        </p:spPr>
        <p:txBody>
          <a:bodyPr>
            <a:normAutofit fontScale="90000"/>
          </a:bodyPr>
          <a:lstStyle/>
          <a:p>
            <a:r>
              <a:rPr lang="en-US" dirty="0">
                <a:latin typeface="Segoe UI Semibold"/>
                <a:cs typeface="Segoe UI Semibold"/>
              </a:rPr>
              <a:t>Model Development in Azure </a:t>
            </a:r>
            <a:endParaRPr lang="en-US" dirty="0"/>
          </a:p>
        </p:txBody>
      </p:sp>
      <p:sp>
        <p:nvSpPr>
          <p:cNvPr id="4" name="Rectangle: Rounded Corners 3">
            <a:extLst>
              <a:ext uri="{FF2B5EF4-FFF2-40B4-BE49-F238E27FC236}">
                <a16:creationId xmlns:a16="http://schemas.microsoft.com/office/drawing/2014/main" id="{595A2FA3-C98E-D37A-3D8D-73652983337C}"/>
              </a:ext>
            </a:extLst>
          </p:cNvPr>
          <p:cNvSpPr/>
          <p:nvPr/>
        </p:nvSpPr>
        <p:spPr>
          <a:xfrm>
            <a:off x="800558" y="2980980"/>
            <a:ext cx="2056482" cy="80790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E1E264E-5057-035A-3730-137674F7D18B}"/>
              </a:ext>
            </a:extLst>
          </p:cNvPr>
          <p:cNvSpPr/>
          <p:nvPr/>
        </p:nvSpPr>
        <p:spPr>
          <a:xfrm>
            <a:off x="3536413" y="2980979"/>
            <a:ext cx="2056482" cy="80790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2249EEA-3CC6-AB75-AD27-1E2D877C41B8}"/>
              </a:ext>
            </a:extLst>
          </p:cNvPr>
          <p:cNvSpPr/>
          <p:nvPr/>
        </p:nvSpPr>
        <p:spPr>
          <a:xfrm>
            <a:off x="6501786" y="2173075"/>
            <a:ext cx="2056482" cy="80790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F43FE0B-2CB7-4C88-B1C1-8F38BEF182DD}"/>
              </a:ext>
            </a:extLst>
          </p:cNvPr>
          <p:cNvSpPr/>
          <p:nvPr/>
        </p:nvSpPr>
        <p:spPr>
          <a:xfrm>
            <a:off x="6501787" y="3697076"/>
            <a:ext cx="2056482" cy="80790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A2BAEE4-5C06-53F4-A991-A191D08736B4}"/>
              </a:ext>
            </a:extLst>
          </p:cNvPr>
          <p:cNvSpPr/>
          <p:nvPr/>
        </p:nvSpPr>
        <p:spPr>
          <a:xfrm>
            <a:off x="9384534" y="3697076"/>
            <a:ext cx="2056482" cy="80790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D2C1B96-4F7E-A2BC-AE04-989C1D99A09D}"/>
              </a:ext>
            </a:extLst>
          </p:cNvPr>
          <p:cNvCxnSpPr/>
          <p:nvPr/>
        </p:nvCxnSpPr>
        <p:spPr>
          <a:xfrm>
            <a:off x="5580846" y="3382062"/>
            <a:ext cx="822594" cy="620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ADBD40-E306-5D5D-ABEF-D57DB9EB9A8F}"/>
              </a:ext>
            </a:extLst>
          </p:cNvPr>
          <p:cNvCxnSpPr/>
          <p:nvPr/>
        </p:nvCxnSpPr>
        <p:spPr>
          <a:xfrm flipV="1">
            <a:off x="5586011" y="2731722"/>
            <a:ext cx="813412" cy="6646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C59D3D-D181-604A-86C0-7022F4DBD071}"/>
              </a:ext>
            </a:extLst>
          </p:cNvPr>
          <p:cNvCxnSpPr/>
          <p:nvPr/>
        </p:nvCxnSpPr>
        <p:spPr>
          <a:xfrm flipV="1">
            <a:off x="2855318" y="3416260"/>
            <a:ext cx="638979" cy="128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A9BCBC9-FAAF-F08A-35FF-0747646E8182}"/>
              </a:ext>
            </a:extLst>
          </p:cNvPr>
          <p:cNvSpPr txBox="1"/>
          <p:nvPr/>
        </p:nvSpPr>
        <p:spPr>
          <a:xfrm>
            <a:off x="6652352" y="239249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Datasets</a:t>
            </a:r>
          </a:p>
        </p:txBody>
      </p:sp>
      <p:sp>
        <p:nvSpPr>
          <p:cNvPr id="16" name="TextBox 15">
            <a:extLst>
              <a:ext uri="{FF2B5EF4-FFF2-40B4-BE49-F238E27FC236}">
                <a16:creationId xmlns:a16="http://schemas.microsoft.com/office/drawing/2014/main" id="{0621A2F8-83E8-9596-A0D4-F39A67B9C9FF}"/>
              </a:ext>
            </a:extLst>
          </p:cNvPr>
          <p:cNvSpPr txBox="1"/>
          <p:nvPr/>
        </p:nvSpPr>
        <p:spPr>
          <a:xfrm>
            <a:off x="6652351" y="3861410"/>
            <a:ext cx="17241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ML Model</a:t>
            </a:r>
          </a:p>
        </p:txBody>
      </p:sp>
      <p:sp>
        <p:nvSpPr>
          <p:cNvPr id="17" name="TextBox 16">
            <a:extLst>
              <a:ext uri="{FF2B5EF4-FFF2-40B4-BE49-F238E27FC236}">
                <a16:creationId xmlns:a16="http://schemas.microsoft.com/office/drawing/2014/main" id="{ECD3B46F-224A-D100-1802-58CEF9D82284}"/>
              </a:ext>
            </a:extLst>
          </p:cNvPr>
          <p:cNvSpPr txBox="1"/>
          <p:nvPr/>
        </p:nvSpPr>
        <p:spPr>
          <a:xfrm>
            <a:off x="9718713" y="3833868"/>
            <a:ext cx="18159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Register &amp; Deploy </a:t>
            </a:r>
          </a:p>
        </p:txBody>
      </p:sp>
      <p:sp>
        <p:nvSpPr>
          <p:cNvPr id="18" name="TextBox 17">
            <a:extLst>
              <a:ext uri="{FF2B5EF4-FFF2-40B4-BE49-F238E27FC236}">
                <a16:creationId xmlns:a16="http://schemas.microsoft.com/office/drawing/2014/main" id="{6DD52F2D-F7B4-0483-0357-BDD3622D6627}"/>
              </a:ext>
            </a:extLst>
          </p:cNvPr>
          <p:cNvSpPr txBox="1"/>
          <p:nvPr/>
        </p:nvSpPr>
        <p:spPr>
          <a:xfrm>
            <a:off x="3797147" y="3062687"/>
            <a:ext cx="16139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Develop</a:t>
            </a:r>
            <a:endParaRPr lang="en-US" b="1" dirty="0">
              <a:cs typeface="Segoe UI"/>
            </a:endParaRPr>
          </a:p>
          <a:p>
            <a:r>
              <a:rPr lang="en-US" b="1" dirty="0"/>
              <a:t>Environment</a:t>
            </a:r>
            <a:endParaRPr lang="en-US" b="1" dirty="0">
              <a:cs typeface="Segoe UI"/>
            </a:endParaRPr>
          </a:p>
        </p:txBody>
      </p:sp>
      <p:sp>
        <p:nvSpPr>
          <p:cNvPr id="20" name="TextBox 19">
            <a:extLst>
              <a:ext uri="{FF2B5EF4-FFF2-40B4-BE49-F238E27FC236}">
                <a16:creationId xmlns:a16="http://schemas.microsoft.com/office/drawing/2014/main" id="{A361112B-B682-68C5-9682-15FCE33B59BA}"/>
              </a:ext>
            </a:extLst>
          </p:cNvPr>
          <p:cNvSpPr txBox="1"/>
          <p:nvPr/>
        </p:nvSpPr>
        <p:spPr>
          <a:xfrm>
            <a:off x="987845" y="3062688"/>
            <a:ext cx="18802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Azure ML Workspace</a:t>
            </a:r>
          </a:p>
        </p:txBody>
      </p:sp>
      <p:cxnSp>
        <p:nvCxnSpPr>
          <p:cNvPr id="21" name="Straight Arrow Connector 20">
            <a:extLst>
              <a:ext uri="{FF2B5EF4-FFF2-40B4-BE49-F238E27FC236}">
                <a16:creationId xmlns:a16="http://schemas.microsoft.com/office/drawing/2014/main" id="{9C4D4CE4-C098-9E4B-3DBF-89813B7C5477}"/>
              </a:ext>
            </a:extLst>
          </p:cNvPr>
          <p:cNvCxnSpPr>
            <a:cxnSpLocks/>
          </p:cNvCxnSpPr>
          <p:nvPr/>
        </p:nvCxnSpPr>
        <p:spPr>
          <a:xfrm flipV="1">
            <a:off x="8556547" y="4095633"/>
            <a:ext cx="785872" cy="36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EA021A0-AA7F-6731-5F11-3233D381D149}"/>
              </a:ext>
            </a:extLst>
          </p:cNvPr>
          <p:cNvSpPr/>
          <p:nvPr/>
        </p:nvSpPr>
        <p:spPr>
          <a:xfrm>
            <a:off x="6084638" y="1811012"/>
            <a:ext cx="2882748" cy="3167349"/>
          </a:xfr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9C4B1CFA-4D59-185B-0BE9-06BFD87FCB98}"/>
              </a:ext>
            </a:extLst>
          </p:cNvPr>
          <p:cNvCxnSpPr/>
          <p:nvPr/>
        </p:nvCxnSpPr>
        <p:spPr>
          <a:xfrm>
            <a:off x="10340476" y="1109262"/>
            <a:ext cx="27543" cy="258896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FE53A9F-A4E3-066E-7FC3-153311DF43CF}"/>
              </a:ext>
            </a:extLst>
          </p:cNvPr>
          <p:cNvCxnSpPr>
            <a:cxnSpLocks/>
          </p:cNvCxnSpPr>
          <p:nvPr/>
        </p:nvCxnSpPr>
        <p:spPr>
          <a:xfrm flipV="1">
            <a:off x="7512815" y="1109260"/>
            <a:ext cx="2846023" cy="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1389AA-F623-BBDB-32A0-5630768327AE}"/>
              </a:ext>
            </a:extLst>
          </p:cNvPr>
          <p:cNvCxnSpPr/>
          <p:nvPr/>
        </p:nvCxnSpPr>
        <p:spPr>
          <a:xfrm flipH="1">
            <a:off x="7491929" y="1110407"/>
            <a:ext cx="12853" cy="9878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3678D9F-0215-9FC7-EE37-89106FBE8BA3}"/>
              </a:ext>
            </a:extLst>
          </p:cNvPr>
          <p:cNvSpPr txBox="1"/>
          <p:nvPr/>
        </p:nvSpPr>
        <p:spPr>
          <a:xfrm>
            <a:off x="8020279" y="11990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ML Pipeline</a:t>
            </a:r>
          </a:p>
        </p:txBody>
      </p:sp>
      <p:sp>
        <p:nvSpPr>
          <p:cNvPr id="29" name="TextBox 28">
            <a:extLst>
              <a:ext uri="{FF2B5EF4-FFF2-40B4-BE49-F238E27FC236}">
                <a16:creationId xmlns:a16="http://schemas.microsoft.com/office/drawing/2014/main" id="{FD7441A6-A204-6D54-8DB1-78ACD1BC21EE}"/>
              </a:ext>
            </a:extLst>
          </p:cNvPr>
          <p:cNvSpPr txBox="1"/>
          <p:nvPr/>
        </p:nvSpPr>
        <p:spPr>
          <a:xfrm>
            <a:off x="6652351" y="510998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Training</a:t>
            </a:r>
          </a:p>
        </p:txBody>
      </p:sp>
      <p:sp>
        <p:nvSpPr>
          <p:cNvPr id="2" name="Rectangle 1">
            <a:extLst>
              <a:ext uri="{FF2B5EF4-FFF2-40B4-BE49-F238E27FC236}">
                <a16:creationId xmlns:a16="http://schemas.microsoft.com/office/drawing/2014/main" id="{6B49E508-6C80-BF32-8A4C-193B862DD365}"/>
              </a:ext>
            </a:extLst>
          </p:cNvPr>
          <p:cNvSpPr/>
          <p:nvPr/>
        </p:nvSpPr>
        <p:spPr>
          <a:xfrm>
            <a:off x="5988354" y="1568332"/>
            <a:ext cx="3000721" cy="338431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5996774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67BE9-7372-DA41-1B4A-3CD9853B20C0}"/>
              </a:ext>
            </a:extLst>
          </p:cNvPr>
          <p:cNvSpPr>
            <a:spLocks noGrp="1"/>
          </p:cNvSpPr>
          <p:nvPr>
            <p:ph sz="half" idx="1"/>
          </p:nvPr>
        </p:nvSpPr>
        <p:spPr>
          <a:xfrm>
            <a:off x="621216" y="1389063"/>
            <a:ext cx="5439705" cy="4351338"/>
          </a:xfrm>
        </p:spPr>
        <p:txBody>
          <a:bodyPr>
            <a:noAutofit/>
          </a:bodyPr>
          <a:lstStyle/>
          <a:p>
            <a:pPr marL="342900" indent="-342900">
              <a:buFont typeface="Arial" panose="020B0604020202020204" pitchFamily="34" charset="0"/>
              <a:buChar char="•"/>
            </a:pPr>
            <a:r>
              <a:rPr lang="en-US" sz="1800" dirty="0"/>
              <a:t>The workspace is the </a:t>
            </a:r>
            <a:r>
              <a:rPr lang="en-US" sz="1800" b="1" dirty="0"/>
              <a:t>top-level resource </a:t>
            </a:r>
            <a:r>
              <a:rPr lang="en-US" sz="1800" dirty="0"/>
              <a:t>for Azure Machine Learning, providing a </a:t>
            </a:r>
            <a:r>
              <a:rPr lang="en-US" sz="1800" b="1" dirty="0"/>
              <a:t>centralized place </a:t>
            </a:r>
            <a:r>
              <a:rPr lang="en-US" sz="1800" dirty="0"/>
              <a:t>to work with all the artifacts you create when you use Azure Machine Learning. </a:t>
            </a:r>
          </a:p>
          <a:p>
            <a:pPr marL="342900" indent="-342900">
              <a:buFont typeface="Arial" panose="020B0604020202020204" pitchFamily="34" charset="0"/>
              <a:buChar char="•"/>
            </a:pPr>
            <a:r>
              <a:rPr lang="en-US" sz="1800" dirty="0"/>
              <a:t>The workspace keeps a </a:t>
            </a:r>
            <a:r>
              <a:rPr lang="en-US" sz="1800" b="1" dirty="0"/>
              <a:t>history </a:t>
            </a:r>
            <a:r>
              <a:rPr lang="en-US" sz="1800" dirty="0"/>
              <a:t>of all training runs, including logs, metrics, output, and a snapshot of your scripts. You use this information to </a:t>
            </a:r>
            <a:r>
              <a:rPr lang="en-US" sz="1800" b="1" dirty="0"/>
              <a:t>determine </a:t>
            </a:r>
            <a:r>
              <a:rPr lang="en-US" sz="1800" dirty="0"/>
              <a:t>which training run produces the </a:t>
            </a:r>
            <a:r>
              <a:rPr lang="en-US" sz="1800" b="1" dirty="0"/>
              <a:t>best model</a:t>
            </a:r>
            <a:r>
              <a:rPr lang="en-US" sz="1800" dirty="0"/>
              <a:t>.</a:t>
            </a:r>
          </a:p>
          <a:p>
            <a:pPr marL="342900" indent="-342900">
              <a:buFont typeface="Arial" panose="020B0604020202020204" pitchFamily="34" charset="0"/>
              <a:buChar char="•"/>
            </a:pPr>
            <a:r>
              <a:rPr lang="en-US" sz="1800" dirty="0"/>
              <a:t>Once you have a model you like, you register it with the workspace. You then use the registered model and scoring scripts to deploy to Azure Container Instances, Azure Kubernetes Service, or to a field-programmable gate array (FPGA) as a REST-based HTTP endpoint for model inference.</a:t>
            </a:r>
            <a:endParaRPr lang="en-DE" sz="1800" dirty="0"/>
          </a:p>
        </p:txBody>
      </p:sp>
      <p:pic>
        <p:nvPicPr>
          <p:cNvPr id="5" name="Picture 4">
            <a:extLst>
              <a:ext uri="{FF2B5EF4-FFF2-40B4-BE49-F238E27FC236}">
                <a16:creationId xmlns:a16="http://schemas.microsoft.com/office/drawing/2014/main" id="{6E62660B-4F69-4AB9-3381-3187AEADAA69}"/>
              </a:ext>
            </a:extLst>
          </p:cNvPr>
          <p:cNvPicPr>
            <a:picLocks noChangeAspect="1"/>
          </p:cNvPicPr>
          <p:nvPr/>
        </p:nvPicPr>
        <p:blipFill>
          <a:blip r:embed="rId2"/>
          <a:stretch>
            <a:fillRect/>
          </a:stretch>
        </p:blipFill>
        <p:spPr>
          <a:xfrm>
            <a:off x="6131080" y="2464673"/>
            <a:ext cx="5369545" cy="2469991"/>
          </a:xfrm>
          <a:prstGeom prst="rect">
            <a:avLst/>
          </a:prstGeom>
          <a:noFill/>
        </p:spPr>
      </p:pic>
      <p:sp>
        <p:nvSpPr>
          <p:cNvPr id="3" name="Title 2">
            <a:extLst>
              <a:ext uri="{FF2B5EF4-FFF2-40B4-BE49-F238E27FC236}">
                <a16:creationId xmlns:a16="http://schemas.microsoft.com/office/drawing/2014/main" id="{14B7C6BA-617C-EDCB-7D1C-2A3E7AE4F01A}"/>
              </a:ext>
            </a:extLst>
          </p:cNvPr>
          <p:cNvSpPr>
            <a:spLocks noGrp="1"/>
          </p:cNvSpPr>
          <p:nvPr>
            <p:ph type="title"/>
          </p:nvPr>
        </p:nvSpPr>
        <p:spPr>
          <a:xfrm>
            <a:off x="691375" y="390719"/>
            <a:ext cx="10783229" cy="998344"/>
          </a:xfrm>
        </p:spPr>
        <p:txBody>
          <a:bodyPr anchor="t">
            <a:normAutofit/>
          </a:bodyPr>
          <a:lstStyle/>
          <a:p>
            <a:r>
              <a:rPr lang="en-US" dirty="0"/>
              <a:t>Azure ML Workspace</a:t>
            </a:r>
            <a:endParaRPr lang="en-DE" dirty="0"/>
          </a:p>
        </p:txBody>
      </p:sp>
      <p:sp>
        <p:nvSpPr>
          <p:cNvPr id="7" name="TextBox 6">
            <a:extLst>
              <a:ext uri="{FF2B5EF4-FFF2-40B4-BE49-F238E27FC236}">
                <a16:creationId xmlns:a16="http://schemas.microsoft.com/office/drawing/2014/main" id="{6B5922EA-5481-5980-C2F0-8758C352339F}"/>
              </a:ext>
            </a:extLst>
          </p:cNvPr>
          <p:cNvSpPr txBox="1"/>
          <p:nvPr/>
        </p:nvSpPr>
        <p:spPr>
          <a:xfrm>
            <a:off x="2632587" y="6246068"/>
            <a:ext cx="6268064" cy="215444"/>
          </a:xfrm>
          <a:prstGeom prst="rect">
            <a:avLst/>
          </a:prstGeom>
          <a:noFill/>
        </p:spPr>
        <p:txBody>
          <a:bodyPr wrap="square">
            <a:spAutoFit/>
          </a:bodyPr>
          <a:lstStyle/>
          <a:p>
            <a:r>
              <a:rPr lang="en-IN" sz="800" dirty="0"/>
              <a:t>https://docs.microsoft.com/en-us/azure/machine-learning/concept-workspace</a:t>
            </a:r>
            <a:endParaRPr lang="en-DE" sz="800" dirty="0"/>
          </a:p>
        </p:txBody>
      </p:sp>
    </p:spTree>
    <p:extLst>
      <p:ext uri="{BB962C8B-B14F-4D97-AF65-F5344CB8AC3E}">
        <p14:creationId xmlns:p14="http://schemas.microsoft.com/office/powerpoint/2010/main" val="7515424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4598AE-394E-5711-2C31-E1F1165C68B9}"/>
              </a:ext>
            </a:extLst>
          </p:cNvPr>
          <p:cNvSpPr>
            <a:spLocks noGrp="1"/>
          </p:cNvSpPr>
          <p:nvPr>
            <p:ph sz="half" idx="1"/>
          </p:nvPr>
        </p:nvSpPr>
        <p:spPr>
          <a:xfrm>
            <a:off x="691375" y="1248697"/>
            <a:ext cx="10783229" cy="4626641"/>
          </a:xfrm>
        </p:spPr>
        <p:txBody>
          <a:bodyPr/>
          <a:lstStyle/>
          <a:p>
            <a:r>
              <a:rPr lang="en-US" sz="1800" b="0" i="0" dirty="0">
                <a:solidFill>
                  <a:srgbClr val="171717"/>
                </a:solidFill>
                <a:effectLst/>
                <a:latin typeface="Segoe UI Light" panose="020B0502040204020203" pitchFamily="34" charset="0"/>
                <a:cs typeface="Segoe UI Light" panose="020B0502040204020203" pitchFamily="34" charset="0"/>
              </a:rPr>
              <a:t>There are multiple ways to create a workspace:</a:t>
            </a:r>
          </a:p>
          <a:p>
            <a:pPr marL="342900" indent="-342900">
              <a:buFont typeface="Arial" panose="020B0604020202020204" pitchFamily="34" charset="0"/>
              <a:buChar char="•"/>
            </a:pPr>
            <a:r>
              <a:rPr lang="en-US" sz="1800" b="0" i="0" dirty="0">
                <a:solidFill>
                  <a:srgbClr val="171717"/>
                </a:solidFill>
                <a:effectLst/>
                <a:latin typeface="Segoe UI Light" panose="020B0502040204020203" pitchFamily="34" charset="0"/>
                <a:cs typeface="Segoe UI Light" panose="020B0502040204020203" pitchFamily="34" charset="0"/>
              </a:rPr>
              <a:t>Use the </a:t>
            </a:r>
            <a:r>
              <a:rPr lang="en-US" sz="1800" b="0" i="0" u="none" strike="noStrike" dirty="0">
                <a:solidFill>
                  <a:srgbClr val="171717"/>
                </a:solidFill>
                <a:effectLst/>
                <a:latin typeface="Segoe UI Light" panose="020B0502040204020203" pitchFamily="34" charset="0"/>
                <a:cs typeface="Segoe UI Light" panose="020B0502040204020203" pitchFamily="34" charset="0"/>
                <a:hlinkClick r:id="rId2"/>
              </a:rPr>
              <a:t>Azure portal</a:t>
            </a:r>
            <a:r>
              <a:rPr lang="en-US" sz="1800" b="0" i="0" dirty="0">
                <a:solidFill>
                  <a:srgbClr val="171717"/>
                </a:solidFill>
                <a:effectLst/>
                <a:latin typeface="Segoe UI Light" panose="020B0502040204020203" pitchFamily="34" charset="0"/>
                <a:cs typeface="Segoe UI Light" panose="020B0502040204020203" pitchFamily="34" charset="0"/>
              </a:rPr>
              <a:t> for a point-and-click interface to walk you through each step.</a:t>
            </a:r>
          </a:p>
          <a:p>
            <a:pPr marL="342900" indent="-342900">
              <a:buFont typeface="Arial" panose="020B0604020202020204" pitchFamily="34" charset="0"/>
              <a:buChar char="•"/>
            </a:pPr>
            <a:r>
              <a:rPr lang="en-US" sz="1800" b="0" i="0" dirty="0">
                <a:solidFill>
                  <a:srgbClr val="171717"/>
                </a:solidFill>
                <a:effectLst/>
                <a:latin typeface="Segoe UI Light" panose="020B0502040204020203" pitchFamily="34" charset="0"/>
                <a:cs typeface="Segoe UI Light" panose="020B0502040204020203" pitchFamily="34" charset="0"/>
              </a:rPr>
              <a:t>Use the </a:t>
            </a:r>
            <a:r>
              <a:rPr lang="en-US" sz="1800" b="0" i="0" u="none" strike="noStrike" dirty="0">
                <a:solidFill>
                  <a:srgbClr val="171717"/>
                </a:solidFill>
                <a:effectLst/>
                <a:latin typeface="Segoe UI Light" panose="020B0502040204020203" pitchFamily="34" charset="0"/>
                <a:cs typeface="Segoe UI Light" panose="020B0502040204020203" pitchFamily="34" charset="0"/>
                <a:hlinkClick r:id="rId3"/>
              </a:rPr>
              <a:t>Azure Machine Learning SDK for Python</a:t>
            </a:r>
            <a:r>
              <a:rPr lang="en-US" sz="1800" b="0" i="0" dirty="0">
                <a:solidFill>
                  <a:srgbClr val="171717"/>
                </a:solidFill>
                <a:effectLst/>
                <a:latin typeface="Segoe UI Light" panose="020B0502040204020203" pitchFamily="34" charset="0"/>
                <a:cs typeface="Segoe UI Light" panose="020B0502040204020203" pitchFamily="34" charset="0"/>
              </a:rPr>
              <a:t> to create a workspace on the fly from Python scripts in Jupyter notebooks</a:t>
            </a:r>
          </a:p>
          <a:p>
            <a:pPr marL="342900" indent="-342900">
              <a:buFont typeface="Arial" panose="020B0604020202020204" pitchFamily="34" charset="0"/>
              <a:buChar char="•"/>
            </a:pPr>
            <a:r>
              <a:rPr lang="en-US" sz="1800" b="0" i="0" dirty="0">
                <a:solidFill>
                  <a:srgbClr val="171717"/>
                </a:solidFill>
                <a:effectLst/>
                <a:latin typeface="Segoe UI Light" panose="020B0502040204020203" pitchFamily="34" charset="0"/>
                <a:cs typeface="Segoe UI Light" panose="020B0502040204020203" pitchFamily="34" charset="0"/>
              </a:rPr>
              <a:t>Use an </a:t>
            </a:r>
            <a:r>
              <a:rPr lang="en-US" sz="1800" b="0" i="0" u="none" strike="noStrike" dirty="0">
                <a:solidFill>
                  <a:srgbClr val="171717"/>
                </a:solidFill>
                <a:effectLst/>
                <a:latin typeface="Segoe UI Light" panose="020B0502040204020203" pitchFamily="34" charset="0"/>
                <a:cs typeface="Segoe UI Light" panose="020B0502040204020203" pitchFamily="34" charset="0"/>
                <a:hlinkClick r:id="rId4"/>
              </a:rPr>
              <a:t>Azure Resource Manager template</a:t>
            </a:r>
            <a:r>
              <a:rPr lang="en-US" sz="1800" b="0" i="0" dirty="0">
                <a:solidFill>
                  <a:srgbClr val="171717"/>
                </a:solidFill>
                <a:effectLst/>
                <a:latin typeface="Segoe UI Light" panose="020B0502040204020203" pitchFamily="34" charset="0"/>
                <a:cs typeface="Segoe UI Light" panose="020B0502040204020203" pitchFamily="34" charset="0"/>
              </a:rPr>
              <a:t> or the </a:t>
            </a:r>
            <a:r>
              <a:rPr lang="en-US" sz="1800" b="0" i="0" u="none" strike="noStrike" dirty="0">
                <a:solidFill>
                  <a:srgbClr val="171717"/>
                </a:solidFill>
                <a:effectLst/>
                <a:latin typeface="Segoe UI Light" panose="020B0502040204020203" pitchFamily="34" charset="0"/>
                <a:cs typeface="Segoe UI Light" panose="020B0502040204020203" pitchFamily="34" charset="0"/>
                <a:hlinkClick r:id="rId5"/>
              </a:rPr>
              <a:t>Azure Machine Learning CLI</a:t>
            </a:r>
            <a:r>
              <a:rPr lang="en-US" sz="1800" b="0" i="0" dirty="0">
                <a:solidFill>
                  <a:srgbClr val="171717"/>
                </a:solidFill>
                <a:effectLst/>
                <a:latin typeface="Segoe UI Light" panose="020B0502040204020203" pitchFamily="34" charset="0"/>
                <a:cs typeface="Segoe UI Light" panose="020B0502040204020203" pitchFamily="34" charset="0"/>
              </a:rPr>
              <a:t> when you need to automate or customize the creation with corporate security standards.</a:t>
            </a:r>
          </a:p>
          <a:p>
            <a:pPr marL="342900" indent="-342900">
              <a:buFont typeface="Arial" panose="020B0604020202020204" pitchFamily="34" charset="0"/>
              <a:buChar char="•"/>
            </a:pPr>
            <a:r>
              <a:rPr lang="en-US" sz="1800" b="0" i="0" dirty="0">
                <a:solidFill>
                  <a:srgbClr val="171717"/>
                </a:solidFill>
                <a:effectLst/>
                <a:latin typeface="Segoe UI Light" panose="020B0502040204020203" pitchFamily="34" charset="0"/>
                <a:cs typeface="Segoe UI Light" panose="020B0502040204020203" pitchFamily="34" charset="0"/>
              </a:rPr>
              <a:t>If you work in Visual Studio Code, use the </a:t>
            </a:r>
            <a:r>
              <a:rPr lang="en-US" sz="1800" b="0" i="0" u="none" strike="noStrike" dirty="0">
                <a:solidFill>
                  <a:srgbClr val="171717"/>
                </a:solidFill>
                <a:effectLst/>
                <a:latin typeface="Segoe UI Light" panose="020B0502040204020203" pitchFamily="34" charset="0"/>
                <a:cs typeface="Segoe UI Light" panose="020B0502040204020203" pitchFamily="34" charset="0"/>
                <a:hlinkClick r:id="rId6"/>
              </a:rPr>
              <a:t>VS Code extension</a:t>
            </a:r>
            <a:r>
              <a:rPr lang="en-US" sz="1800" b="0" i="0" dirty="0">
                <a:solidFill>
                  <a:srgbClr val="171717"/>
                </a:solidFill>
                <a:effectLst/>
                <a:latin typeface="Segoe UI Light" panose="020B0502040204020203" pitchFamily="34" charset="0"/>
                <a:cs typeface="Segoe UI Light" panose="020B0502040204020203" pitchFamily="34" charset="0"/>
              </a:rPr>
              <a:t>.</a:t>
            </a:r>
          </a:p>
          <a:p>
            <a:endParaRPr lang="en-DE" dirty="0"/>
          </a:p>
        </p:txBody>
      </p:sp>
      <p:sp>
        <p:nvSpPr>
          <p:cNvPr id="4" name="Title 3">
            <a:extLst>
              <a:ext uri="{FF2B5EF4-FFF2-40B4-BE49-F238E27FC236}">
                <a16:creationId xmlns:a16="http://schemas.microsoft.com/office/drawing/2014/main" id="{CFF7C3FD-9E3C-D7CE-29D0-C1D59F7749DF}"/>
              </a:ext>
            </a:extLst>
          </p:cNvPr>
          <p:cNvSpPr>
            <a:spLocks noGrp="1"/>
          </p:cNvSpPr>
          <p:nvPr>
            <p:ph type="title"/>
          </p:nvPr>
        </p:nvSpPr>
        <p:spPr>
          <a:xfrm>
            <a:off x="691375" y="390719"/>
            <a:ext cx="10783229" cy="857978"/>
          </a:xfrm>
        </p:spPr>
        <p:txBody>
          <a:bodyPr/>
          <a:lstStyle/>
          <a:p>
            <a:r>
              <a:rPr lang="en-US" i="0" dirty="0">
                <a:solidFill>
                  <a:srgbClr val="222222"/>
                </a:solidFill>
                <a:effectLst/>
                <a:latin typeface="Segoe UI Semibold" panose="020B0702040204020203" pitchFamily="34" charset="0"/>
                <a:cs typeface="Segoe UI Semibold" panose="020B0702040204020203" pitchFamily="34" charset="0"/>
              </a:rPr>
              <a:t>Create &amp; Explore an AML Workspace</a:t>
            </a:r>
            <a:br>
              <a:rPr lang="en-US" b="0" i="0" dirty="0">
                <a:solidFill>
                  <a:srgbClr val="222222"/>
                </a:solidFill>
                <a:effectLst/>
                <a:latin typeface="segoe-ui_light"/>
              </a:rPr>
            </a:br>
            <a:endParaRPr lang="en-DE" dirty="0"/>
          </a:p>
        </p:txBody>
      </p:sp>
    </p:spTree>
    <p:extLst>
      <p:ext uri="{BB962C8B-B14F-4D97-AF65-F5344CB8AC3E}">
        <p14:creationId xmlns:p14="http://schemas.microsoft.com/office/powerpoint/2010/main" val="21673284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0845DA-B1AF-619C-13C5-8CCAEC4619FF}"/>
              </a:ext>
            </a:extLst>
          </p:cNvPr>
          <p:cNvSpPr>
            <a:spLocks noGrp="1"/>
          </p:cNvSpPr>
          <p:nvPr>
            <p:ph sz="half" idx="1"/>
          </p:nvPr>
        </p:nvSpPr>
        <p:spPr>
          <a:xfrm>
            <a:off x="691375" y="1524000"/>
            <a:ext cx="10714044" cy="4351338"/>
          </a:xfrm>
        </p:spPr>
        <p:txBody>
          <a:bodyPr/>
          <a:lstStyle/>
          <a:p>
            <a:r>
              <a:rPr lang="en-US" sz="1800" dirty="0"/>
              <a:t>1. In the </a:t>
            </a:r>
            <a:r>
              <a:rPr lang="en-IN" sz="1600" b="0" i="0" u="sng" dirty="0">
                <a:solidFill>
                  <a:srgbClr val="0078D7"/>
                </a:solidFill>
                <a:effectLst/>
                <a:latin typeface="segoe-ui_normal"/>
                <a:hlinkClick r:id="rId3"/>
              </a:rPr>
              <a:t>Azure portal</a:t>
            </a:r>
            <a:r>
              <a:rPr lang="en-US" sz="1800" dirty="0"/>
              <a:t>, create a new </a:t>
            </a:r>
            <a:r>
              <a:rPr lang="en-US" sz="1800" b="1" dirty="0"/>
              <a:t>Machine Learning</a:t>
            </a:r>
            <a:r>
              <a:rPr lang="en-US" sz="1800" dirty="0"/>
              <a:t> resource, specifying the following settings:</a:t>
            </a:r>
          </a:p>
          <a:p>
            <a:pPr marL="971550" lvl="1" indent="-285750">
              <a:buFont typeface="Arial" panose="020B0604020202020204" pitchFamily="34" charset="0"/>
              <a:buChar char="•"/>
            </a:pPr>
            <a:r>
              <a:rPr lang="en-US" b="1" u="sng" dirty="0"/>
              <a:t>Subscription: </a:t>
            </a:r>
            <a:r>
              <a:rPr lang="en-US" dirty="0"/>
              <a:t>Your Azure subscription</a:t>
            </a:r>
          </a:p>
          <a:p>
            <a:pPr marL="971550" lvl="1" indent="-285750">
              <a:buFont typeface="Arial" panose="020B0604020202020204" pitchFamily="34" charset="0"/>
              <a:buChar char="•"/>
            </a:pPr>
            <a:r>
              <a:rPr lang="en-US" b="1" u="sng" dirty="0"/>
              <a:t>Resource group: </a:t>
            </a:r>
            <a:r>
              <a:rPr lang="en-US" dirty="0"/>
              <a:t>Create or select a resource group</a:t>
            </a:r>
          </a:p>
          <a:p>
            <a:pPr marL="971550" lvl="1" indent="-285750">
              <a:buFont typeface="Arial" panose="020B0604020202020204" pitchFamily="34" charset="0"/>
              <a:buChar char="•"/>
            </a:pPr>
            <a:r>
              <a:rPr lang="en-US" b="1" u="sng" dirty="0"/>
              <a:t>Workspace name: </a:t>
            </a:r>
            <a:r>
              <a:rPr lang="en-US" dirty="0"/>
              <a:t>Enter a unique name for your workspace</a:t>
            </a:r>
          </a:p>
          <a:p>
            <a:pPr marL="971550" lvl="1" indent="-285750">
              <a:buFont typeface="Arial" panose="020B0604020202020204" pitchFamily="34" charset="0"/>
              <a:buChar char="•"/>
            </a:pPr>
            <a:r>
              <a:rPr lang="en-US" b="1" u="sng" dirty="0"/>
              <a:t>Region: </a:t>
            </a:r>
            <a:r>
              <a:rPr lang="en-US" dirty="0"/>
              <a:t>Select the geographical region closest to you</a:t>
            </a:r>
          </a:p>
          <a:p>
            <a:pPr marL="971550" lvl="1" indent="-285750">
              <a:buFont typeface="Arial" panose="020B0604020202020204" pitchFamily="34" charset="0"/>
              <a:buChar char="•"/>
            </a:pPr>
            <a:r>
              <a:rPr lang="en-US" b="1" u="sng" dirty="0"/>
              <a:t>Storage account: </a:t>
            </a:r>
            <a:r>
              <a:rPr lang="en-US" dirty="0"/>
              <a:t>Note the default new storage account that will be created for your workspace</a:t>
            </a:r>
          </a:p>
          <a:p>
            <a:pPr marL="971550" lvl="1" indent="-285750">
              <a:buFont typeface="Arial" panose="020B0604020202020204" pitchFamily="34" charset="0"/>
              <a:buChar char="•"/>
            </a:pPr>
            <a:r>
              <a:rPr lang="en-US" b="1" u="sng" dirty="0"/>
              <a:t>Key vault: </a:t>
            </a:r>
            <a:r>
              <a:rPr lang="en-US" dirty="0"/>
              <a:t>Note the default new key vault that will be created for your workspace</a:t>
            </a:r>
          </a:p>
          <a:p>
            <a:pPr marL="971550" lvl="1" indent="-285750">
              <a:buFont typeface="Arial" panose="020B0604020202020204" pitchFamily="34" charset="0"/>
              <a:buChar char="•"/>
            </a:pPr>
            <a:r>
              <a:rPr lang="en-US" b="1" u="sng" dirty="0"/>
              <a:t>Application insights: </a:t>
            </a:r>
            <a:r>
              <a:rPr lang="en-US" dirty="0"/>
              <a:t>Note the default new application insights resource that will be created for your workspace</a:t>
            </a:r>
          </a:p>
          <a:p>
            <a:pPr marL="971550" lvl="1" indent="-285750">
              <a:buFont typeface="Arial" panose="020B0604020202020204" pitchFamily="34" charset="0"/>
              <a:buChar char="•"/>
            </a:pPr>
            <a:r>
              <a:rPr lang="en-US" b="1" u="sng" dirty="0"/>
              <a:t>Container registry: </a:t>
            </a:r>
            <a:r>
              <a:rPr lang="en-US" dirty="0"/>
              <a:t>None (one will be created automatically the first time you deploy a model to a container)</a:t>
            </a:r>
          </a:p>
          <a:p>
            <a:r>
              <a:rPr lang="en-US" sz="1800" dirty="0"/>
              <a:t>2. When the workspace and its associated resources have been created, view the workspace in the portal.</a:t>
            </a:r>
            <a:endParaRPr lang="en-DE" sz="1800" dirty="0"/>
          </a:p>
        </p:txBody>
      </p:sp>
      <p:sp>
        <p:nvSpPr>
          <p:cNvPr id="4" name="Title 3">
            <a:extLst>
              <a:ext uri="{FF2B5EF4-FFF2-40B4-BE49-F238E27FC236}">
                <a16:creationId xmlns:a16="http://schemas.microsoft.com/office/drawing/2014/main" id="{2905EB57-D17B-710F-9BA2-FC4ACCE6BE04}"/>
              </a:ext>
            </a:extLst>
          </p:cNvPr>
          <p:cNvSpPr>
            <a:spLocks noGrp="1"/>
          </p:cNvSpPr>
          <p:nvPr>
            <p:ph type="title"/>
          </p:nvPr>
        </p:nvSpPr>
        <p:spPr/>
        <p:txBody>
          <a:bodyPr/>
          <a:lstStyle/>
          <a:p>
            <a:r>
              <a:rPr lang="en-US" b="0" i="0" dirty="0">
                <a:solidFill>
                  <a:srgbClr val="222222"/>
                </a:solidFill>
                <a:effectLst/>
                <a:latin typeface="segoe-ui_light"/>
              </a:rPr>
              <a:t>Create an AML workspace using Azure portal </a:t>
            </a:r>
            <a:br>
              <a:rPr lang="en-US" b="0" i="0" dirty="0">
                <a:solidFill>
                  <a:srgbClr val="222222"/>
                </a:solidFill>
                <a:effectLst/>
                <a:latin typeface="segoe-ui_light"/>
              </a:rPr>
            </a:br>
            <a:r>
              <a:rPr lang="en-US" dirty="0"/>
              <a:t> </a:t>
            </a:r>
            <a:endParaRPr lang="en-DE" dirty="0"/>
          </a:p>
        </p:txBody>
      </p:sp>
    </p:spTree>
    <p:extLst>
      <p:ext uri="{BB962C8B-B14F-4D97-AF65-F5344CB8AC3E}">
        <p14:creationId xmlns:p14="http://schemas.microsoft.com/office/powerpoint/2010/main" val="3481772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756B52-15CF-E4B1-D727-E3DFF9BD6262}"/>
              </a:ext>
            </a:extLst>
          </p:cNvPr>
          <p:cNvSpPr>
            <a:spLocks noGrp="1"/>
          </p:cNvSpPr>
          <p:nvPr>
            <p:ph idx="1"/>
          </p:nvPr>
        </p:nvSpPr>
        <p:spPr>
          <a:xfrm>
            <a:off x="704385" y="1393697"/>
            <a:ext cx="10783229" cy="4351338"/>
          </a:xfrm>
        </p:spPr>
        <p:txBody>
          <a:bodyPr/>
          <a:lstStyle/>
          <a:p>
            <a:r>
              <a:rPr lang="en-US" sz="1800" dirty="0"/>
              <a:t>Azure Machine Learning studio provides a dedicated web portal for working with your AML workspace.</a:t>
            </a:r>
          </a:p>
          <a:p>
            <a:endParaRPr lang="en-US" sz="1800" dirty="0"/>
          </a:p>
          <a:p>
            <a:pPr marL="342900" indent="-342900">
              <a:buFont typeface="+mj-lt"/>
              <a:buAutoNum type="arabicPeriod"/>
            </a:pPr>
            <a:r>
              <a:rPr lang="en-US" sz="1800" dirty="0"/>
              <a:t>In the Azure portal blade for your Azure Machine Learning workspace, click the link to launch studio; or alternatively, in a new browser tab, open </a:t>
            </a:r>
            <a:r>
              <a:rPr lang="en-IN" sz="1800" b="0" i="0" u="sng" dirty="0">
                <a:solidFill>
                  <a:srgbClr val="0078D7"/>
                </a:solidFill>
                <a:effectLst/>
                <a:latin typeface="segoe-ui_normal"/>
                <a:hlinkClick r:id="rId2"/>
              </a:rPr>
              <a:t>https://ml.azure.com</a:t>
            </a:r>
            <a:r>
              <a:rPr lang="en-IN" sz="1800" b="0" i="0" dirty="0">
                <a:solidFill>
                  <a:srgbClr val="222222"/>
                </a:solidFill>
                <a:effectLst/>
                <a:latin typeface="segoe-ui_normal"/>
              </a:rPr>
              <a:t>.</a:t>
            </a:r>
            <a:r>
              <a:rPr lang="en-US" sz="1800" dirty="0"/>
              <a:t> If prompted, sign in using the Microsoft account you used in the previous task and select your Azure subscription and workspace.</a:t>
            </a:r>
          </a:p>
          <a:p>
            <a:pPr marL="342900" indent="-342900">
              <a:buFont typeface="+mj-lt"/>
              <a:buAutoNum type="arabicPeriod"/>
            </a:pPr>
            <a:r>
              <a:rPr lang="en-US" sz="1800" dirty="0"/>
              <a:t>View the Azure Machine Learning studio interface for your workspace - you can manage all of the assets in your workspace from here.</a:t>
            </a:r>
          </a:p>
          <a:p>
            <a:pPr marL="342900" indent="-342900">
              <a:buFont typeface="+mj-lt"/>
              <a:buAutoNum type="arabicPeriod"/>
            </a:pPr>
            <a:r>
              <a:rPr lang="en-US" sz="1800" dirty="0"/>
              <a:t>In Azure Machine Learning studio, toggle the ☰ icon at the top left to show and hide the various pages in the interface. You can use these pages to manage the resources in your workspace.</a:t>
            </a:r>
          </a:p>
          <a:p>
            <a:pPr marL="342900" indent="-342900">
              <a:buFont typeface="+mj-lt"/>
              <a:buAutoNum type="arabicPeriod"/>
            </a:pPr>
            <a:endParaRPr lang="en-US" sz="1800" dirty="0"/>
          </a:p>
          <a:p>
            <a:endParaRPr lang="en-US" sz="1800" dirty="0"/>
          </a:p>
          <a:p>
            <a:r>
              <a:rPr lang="en-US" sz="1800" b="1" dirty="0"/>
              <a:t>Tip: </a:t>
            </a:r>
            <a:r>
              <a:rPr lang="en-US" sz="1800" dirty="0"/>
              <a:t>If you have multiple Azure subscriptions, you need to choose the Azure directory in which the subscription is defined; then choose the subscription, and finally choose the workspace.</a:t>
            </a:r>
          </a:p>
          <a:p>
            <a:endParaRPr lang="en-DE" sz="1600" dirty="0"/>
          </a:p>
        </p:txBody>
      </p:sp>
      <p:sp>
        <p:nvSpPr>
          <p:cNvPr id="3" name="Title 2">
            <a:extLst>
              <a:ext uri="{FF2B5EF4-FFF2-40B4-BE49-F238E27FC236}">
                <a16:creationId xmlns:a16="http://schemas.microsoft.com/office/drawing/2014/main" id="{EAAFB94C-EB8E-30FF-7CB3-72B65F1BB4AB}"/>
              </a:ext>
            </a:extLst>
          </p:cNvPr>
          <p:cNvSpPr>
            <a:spLocks noGrp="1"/>
          </p:cNvSpPr>
          <p:nvPr>
            <p:ph type="title"/>
          </p:nvPr>
        </p:nvSpPr>
        <p:spPr/>
        <p:txBody>
          <a:bodyPr/>
          <a:lstStyle/>
          <a:p>
            <a:r>
              <a:rPr lang="en-US" b="0" i="0" dirty="0">
                <a:solidFill>
                  <a:srgbClr val="222222"/>
                </a:solidFill>
                <a:effectLst/>
                <a:latin typeface="Segoe UI Semibold" panose="020B0702040204020203" pitchFamily="34" charset="0"/>
                <a:cs typeface="Segoe UI Semibold" panose="020B0702040204020203" pitchFamily="34" charset="0"/>
              </a:rPr>
              <a:t>Explore Azure Machine Learning studio</a:t>
            </a:r>
            <a:endParaRPr lang="en-DE" dirty="0"/>
          </a:p>
        </p:txBody>
      </p:sp>
    </p:spTree>
    <p:extLst>
      <p:ext uri="{BB962C8B-B14F-4D97-AF65-F5344CB8AC3E}">
        <p14:creationId xmlns:p14="http://schemas.microsoft.com/office/powerpoint/2010/main" val="41139115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5AFB2216-4A8B-2479-D2AD-8D6AA7F4A49B}"/>
              </a:ext>
            </a:extLst>
          </p:cNvPr>
          <p:cNvSpPr>
            <a:spLocks noGrp="1"/>
          </p:cNvSpPr>
          <p:nvPr>
            <p:ph sz="half" idx="1"/>
          </p:nvPr>
        </p:nvSpPr>
        <p:spPr>
          <a:xfrm>
            <a:off x="690562" y="1584000"/>
            <a:ext cx="4707038" cy="3599528"/>
          </a:xfrm>
        </p:spPr>
        <p:txBody>
          <a:bodyPr>
            <a:normAutofit/>
          </a:bodyPr>
          <a:lstStyle/>
          <a:p>
            <a:pPr marL="342900" indent="-342900">
              <a:buFont typeface="Arial" panose="020B0604020202020204" pitchFamily="34" charset="0"/>
              <a:buChar char="•"/>
            </a:pPr>
            <a:r>
              <a:rPr lang="en-US" dirty="0"/>
              <a:t>Configure the ML Workspace.</a:t>
            </a:r>
          </a:p>
          <a:p>
            <a:pPr marL="342900" indent="-342900">
              <a:buFont typeface="Arial" panose="020B0604020202020204" pitchFamily="34" charset="0"/>
              <a:buChar char="•"/>
            </a:pPr>
            <a:r>
              <a:rPr lang="en-US" dirty="0"/>
              <a:t>Explore the ML Studio.</a:t>
            </a:r>
          </a:p>
        </p:txBody>
      </p:sp>
      <p:sp>
        <p:nvSpPr>
          <p:cNvPr id="2" name="Text Placeholder 1">
            <a:extLst>
              <a:ext uri="{FF2B5EF4-FFF2-40B4-BE49-F238E27FC236}">
                <a16:creationId xmlns:a16="http://schemas.microsoft.com/office/drawing/2014/main" id="{D9D49CD5-FB4D-8E99-A7EC-6D51D759A3E1}"/>
              </a:ext>
            </a:extLst>
          </p:cNvPr>
          <p:cNvSpPr>
            <a:spLocks noGrp="1"/>
          </p:cNvSpPr>
          <p:nvPr>
            <p:ph type="title"/>
          </p:nvPr>
        </p:nvSpPr>
        <p:spPr>
          <a:xfrm>
            <a:off x="690562" y="390719"/>
            <a:ext cx="6015038" cy="1080000"/>
          </a:xfrm>
        </p:spPr>
        <p:txBody>
          <a:bodyPr anchor="t">
            <a:normAutofit/>
          </a:bodyPr>
          <a:lstStyle/>
          <a:p>
            <a:r>
              <a:rPr lang="en-US" dirty="0"/>
              <a:t>Demo: Azure ML Workspace</a:t>
            </a:r>
          </a:p>
        </p:txBody>
      </p:sp>
    </p:spTree>
    <p:extLst>
      <p:ext uri="{BB962C8B-B14F-4D97-AF65-F5344CB8AC3E}">
        <p14:creationId xmlns:p14="http://schemas.microsoft.com/office/powerpoint/2010/main" val="11631052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95E956-4BF8-E898-6574-E372AF4B0ADE}"/>
              </a:ext>
            </a:extLst>
          </p:cNvPr>
          <p:cNvSpPr>
            <a:spLocks noGrp="1"/>
          </p:cNvSpPr>
          <p:nvPr>
            <p:ph sz="half" idx="1"/>
          </p:nvPr>
        </p:nvSpPr>
        <p:spPr>
          <a:xfrm>
            <a:off x="691375" y="1524000"/>
            <a:ext cx="5679928" cy="4351338"/>
          </a:xfrm>
        </p:spPr>
        <p:txBody>
          <a:bodyPr>
            <a:normAutofit/>
          </a:bodyPr>
          <a:lstStyle/>
          <a:p>
            <a:r>
              <a:rPr lang="en-US" dirty="0"/>
              <a:t>After creating the ML workspace, next step is configuring development environment.</a:t>
            </a:r>
          </a:p>
          <a:p>
            <a:r>
              <a:rPr lang="en-US" dirty="0"/>
              <a:t>Options available in Azure:</a:t>
            </a:r>
          </a:p>
          <a:p>
            <a:pPr marL="457200" indent="-457200">
              <a:buFont typeface="+mj-lt"/>
              <a:buAutoNum type="arabicPeriod"/>
            </a:pPr>
            <a:r>
              <a:rPr lang="en-US" dirty="0"/>
              <a:t>DSVM – No setup required &amp; scaling is easier.</a:t>
            </a:r>
          </a:p>
          <a:p>
            <a:pPr marL="457200" indent="-457200">
              <a:buFont typeface="+mj-lt"/>
              <a:buAutoNum type="arabicPeriod"/>
            </a:pPr>
            <a:r>
              <a:rPr lang="en-US" dirty="0"/>
              <a:t>Compute Instances – Integrated to the Azure ML Workspaces and have Jupyter notebooks &amp; other IDE’s mounted in the shared file system.</a:t>
            </a:r>
          </a:p>
          <a:p>
            <a:endParaRPr lang="en-US" dirty="0"/>
          </a:p>
          <a:p>
            <a:endParaRPr lang="en-US" dirty="0"/>
          </a:p>
          <a:p>
            <a:endParaRPr lang="en-DE" dirty="0"/>
          </a:p>
        </p:txBody>
      </p:sp>
      <p:pic>
        <p:nvPicPr>
          <p:cNvPr id="4" name="Picture 3">
            <a:extLst>
              <a:ext uri="{FF2B5EF4-FFF2-40B4-BE49-F238E27FC236}">
                <a16:creationId xmlns:a16="http://schemas.microsoft.com/office/drawing/2014/main" id="{3E63046D-89CE-C73F-DD09-2ED591F75C08}"/>
              </a:ext>
            </a:extLst>
          </p:cNvPr>
          <p:cNvPicPr>
            <a:picLocks noChangeAspect="1"/>
          </p:cNvPicPr>
          <p:nvPr/>
        </p:nvPicPr>
        <p:blipFill>
          <a:blip r:embed="rId2"/>
          <a:stretch>
            <a:fillRect/>
          </a:stretch>
        </p:blipFill>
        <p:spPr>
          <a:xfrm>
            <a:off x="6626942" y="2551929"/>
            <a:ext cx="4873683" cy="2295480"/>
          </a:xfrm>
          <a:prstGeom prst="rect">
            <a:avLst/>
          </a:prstGeom>
          <a:noFill/>
        </p:spPr>
      </p:pic>
      <p:sp>
        <p:nvSpPr>
          <p:cNvPr id="3" name="Title 2">
            <a:extLst>
              <a:ext uri="{FF2B5EF4-FFF2-40B4-BE49-F238E27FC236}">
                <a16:creationId xmlns:a16="http://schemas.microsoft.com/office/drawing/2014/main" id="{3D16EC90-0407-9A29-52CC-A4045A5E70A9}"/>
              </a:ext>
            </a:extLst>
          </p:cNvPr>
          <p:cNvSpPr>
            <a:spLocks noGrp="1"/>
          </p:cNvSpPr>
          <p:nvPr>
            <p:ph type="title"/>
          </p:nvPr>
        </p:nvSpPr>
        <p:spPr>
          <a:xfrm>
            <a:off x="691375" y="390719"/>
            <a:ext cx="10783229" cy="998344"/>
          </a:xfrm>
        </p:spPr>
        <p:txBody>
          <a:bodyPr anchor="t">
            <a:normAutofit/>
          </a:bodyPr>
          <a:lstStyle/>
          <a:p>
            <a:r>
              <a:rPr lang="en-US" dirty="0"/>
              <a:t>Development Environment</a:t>
            </a:r>
            <a:endParaRPr lang="en-DE" dirty="0"/>
          </a:p>
        </p:txBody>
      </p:sp>
      <p:sp>
        <p:nvSpPr>
          <p:cNvPr id="5" name="Rectangle 4">
            <a:extLst>
              <a:ext uri="{FF2B5EF4-FFF2-40B4-BE49-F238E27FC236}">
                <a16:creationId xmlns:a16="http://schemas.microsoft.com/office/drawing/2014/main" id="{6418A7F1-6FD3-7E16-C5BE-99B2495E3D4D}"/>
              </a:ext>
            </a:extLst>
          </p:cNvPr>
          <p:cNvSpPr/>
          <p:nvPr/>
        </p:nvSpPr>
        <p:spPr>
          <a:xfrm>
            <a:off x="9078686" y="2836506"/>
            <a:ext cx="1259632" cy="153022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7658580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9B9FC6-B0F4-66F4-A26E-DDE676A6AB76}"/>
              </a:ext>
            </a:extLst>
          </p:cNvPr>
          <p:cNvSpPr>
            <a:spLocks noGrp="1"/>
          </p:cNvSpPr>
          <p:nvPr>
            <p:ph idx="1"/>
          </p:nvPr>
        </p:nvSpPr>
        <p:spPr/>
        <p:txBody>
          <a:bodyPr/>
          <a:lstStyle/>
          <a:p>
            <a:r>
              <a:rPr lang="en-US" dirty="0"/>
              <a:t>The Data Science Virtual Machine (DSVM) is a </a:t>
            </a:r>
            <a:r>
              <a:rPr lang="en-US" b="1" dirty="0"/>
              <a:t>customized VM image </a:t>
            </a:r>
            <a:r>
              <a:rPr lang="en-US" dirty="0"/>
              <a:t>on the Azure cloud platform built specifically for </a:t>
            </a:r>
            <a:r>
              <a:rPr lang="en-US" b="1" dirty="0"/>
              <a:t>doing data science</a:t>
            </a:r>
            <a:r>
              <a:rPr lang="en-US" dirty="0"/>
              <a:t>. It has many popular data science tools </a:t>
            </a:r>
            <a:r>
              <a:rPr lang="en-US" b="1" dirty="0"/>
              <a:t>preinstalled and pre-configured</a:t>
            </a:r>
            <a:r>
              <a:rPr lang="en-US" dirty="0"/>
              <a:t> to jump-start building intelligent applications for advanced analytics.</a:t>
            </a:r>
          </a:p>
          <a:p>
            <a:endParaRPr lang="en-US" dirty="0"/>
          </a:p>
          <a:p>
            <a:r>
              <a:rPr lang="en-US" dirty="0"/>
              <a:t>The DSVM is available on:</a:t>
            </a:r>
          </a:p>
          <a:p>
            <a:pPr marL="1028700" lvl="1" indent="-342900">
              <a:buFont typeface="Arial" panose="020B0604020202020204" pitchFamily="34" charset="0"/>
              <a:buChar char="•"/>
            </a:pPr>
            <a:r>
              <a:rPr lang="en-US" dirty="0"/>
              <a:t>Windows Server 2019</a:t>
            </a:r>
          </a:p>
          <a:p>
            <a:pPr marL="1028700" lvl="1" indent="-342900">
              <a:buFont typeface="Arial" panose="020B0604020202020204" pitchFamily="34" charset="0"/>
              <a:buChar char="•"/>
            </a:pPr>
            <a:r>
              <a:rPr lang="en-US" dirty="0"/>
              <a:t>Ubuntu 18.04 LTS</a:t>
            </a:r>
          </a:p>
          <a:p>
            <a:pPr marL="1028700" lvl="1" indent="-342900">
              <a:buFont typeface="Arial" panose="020B0604020202020204" pitchFamily="34" charset="0"/>
              <a:buChar char="•"/>
            </a:pPr>
            <a:r>
              <a:rPr lang="en-US" dirty="0"/>
              <a:t>Ubuntu 20.04 LTS</a:t>
            </a:r>
            <a:endParaRPr lang="en-DE" dirty="0"/>
          </a:p>
        </p:txBody>
      </p:sp>
      <p:sp>
        <p:nvSpPr>
          <p:cNvPr id="3" name="Title 2">
            <a:extLst>
              <a:ext uri="{FF2B5EF4-FFF2-40B4-BE49-F238E27FC236}">
                <a16:creationId xmlns:a16="http://schemas.microsoft.com/office/drawing/2014/main" id="{2AE1D2CD-AE83-894F-D487-FA5098BC7257}"/>
              </a:ext>
            </a:extLst>
          </p:cNvPr>
          <p:cNvSpPr>
            <a:spLocks noGrp="1"/>
          </p:cNvSpPr>
          <p:nvPr>
            <p:ph type="title"/>
          </p:nvPr>
        </p:nvSpPr>
        <p:spPr/>
        <p:txBody>
          <a:bodyPr/>
          <a:lstStyle/>
          <a:p>
            <a:r>
              <a:rPr lang="en-US" dirty="0"/>
              <a:t>Development Environment - Data Science VM</a:t>
            </a:r>
            <a:endParaRPr lang="en-DE" dirty="0"/>
          </a:p>
        </p:txBody>
      </p:sp>
      <p:sp>
        <p:nvSpPr>
          <p:cNvPr id="5" name="TextBox 4">
            <a:extLst>
              <a:ext uri="{FF2B5EF4-FFF2-40B4-BE49-F238E27FC236}">
                <a16:creationId xmlns:a16="http://schemas.microsoft.com/office/drawing/2014/main" id="{CED83DAC-F26F-CF9A-FC46-D438A75A5B3B}"/>
              </a:ext>
            </a:extLst>
          </p:cNvPr>
          <p:cNvSpPr txBox="1"/>
          <p:nvPr/>
        </p:nvSpPr>
        <p:spPr>
          <a:xfrm>
            <a:off x="2622755" y="6251837"/>
            <a:ext cx="6268064" cy="215444"/>
          </a:xfrm>
          <a:prstGeom prst="rect">
            <a:avLst/>
          </a:prstGeom>
          <a:noFill/>
        </p:spPr>
        <p:txBody>
          <a:bodyPr wrap="square">
            <a:spAutoFit/>
          </a:bodyPr>
          <a:lstStyle/>
          <a:p>
            <a:r>
              <a:rPr lang="en-DE" sz="800" dirty="0"/>
              <a:t>https://docs.microsoft.com/en-us/azure/machine-learning/data-science-virtual-machine/overview</a:t>
            </a:r>
          </a:p>
        </p:txBody>
      </p:sp>
    </p:spTree>
    <p:extLst>
      <p:ext uri="{BB962C8B-B14F-4D97-AF65-F5344CB8AC3E}">
        <p14:creationId xmlns:p14="http://schemas.microsoft.com/office/powerpoint/2010/main" val="10196445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FB14C-A013-5D15-A87A-0895FC3C3017}"/>
              </a:ext>
            </a:extLst>
          </p:cNvPr>
          <p:cNvSpPr>
            <a:spLocks noGrp="1"/>
          </p:cNvSpPr>
          <p:nvPr>
            <p:ph type="title"/>
          </p:nvPr>
        </p:nvSpPr>
        <p:spPr>
          <a:xfrm>
            <a:off x="691376" y="233403"/>
            <a:ext cx="10783229" cy="998344"/>
          </a:xfrm>
        </p:spPr>
        <p:txBody>
          <a:bodyPr/>
          <a:lstStyle/>
          <a:p>
            <a:r>
              <a:rPr lang="en-US" dirty="0"/>
              <a:t>Agenda</a:t>
            </a:r>
            <a:endParaRPr lang="en-DE" dirty="0"/>
          </a:p>
        </p:txBody>
      </p:sp>
      <p:sp>
        <p:nvSpPr>
          <p:cNvPr id="3" name="Content Placeholder 2">
            <a:extLst>
              <a:ext uri="{FF2B5EF4-FFF2-40B4-BE49-F238E27FC236}">
                <a16:creationId xmlns:a16="http://schemas.microsoft.com/office/drawing/2014/main" id="{7844B733-5B1A-BC3E-D379-7D41BD558A14}"/>
              </a:ext>
            </a:extLst>
          </p:cNvPr>
          <p:cNvSpPr>
            <a:spLocks noGrp="1"/>
          </p:cNvSpPr>
          <p:nvPr>
            <p:ph idx="1"/>
          </p:nvPr>
        </p:nvSpPr>
        <p:spPr>
          <a:xfrm>
            <a:off x="691376" y="934065"/>
            <a:ext cx="10783229" cy="5102941"/>
          </a:xfrm>
        </p:spPr>
        <p:txBody>
          <a:bodyPr/>
          <a:lstStyle/>
          <a:p>
            <a:r>
              <a:rPr lang="en-US" sz="1600" dirty="0"/>
              <a:t>* </a:t>
            </a:r>
            <a:r>
              <a:rPr lang="en-US" sz="1600" b="1" dirty="0"/>
              <a:t>Overview on Azure Machine learning</a:t>
            </a:r>
          </a:p>
          <a:p>
            <a:pPr lvl="1"/>
            <a:r>
              <a:rPr lang="en-US" sz="1600" dirty="0"/>
              <a:t>    Stages in Data Science Project in Azure.</a:t>
            </a:r>
          </a:p>
          <a:p>
            <a:r>
              <a:rPr lang="en-US" sz="1600" dirty="0"/>
              <a:t>* </a:t>
            </a:r>
            <a:r>
              <a:rPr lang="en-US" sz="1600" b="1" dirty="0"/>
              <a:t>Azure Machine Leaning Studio</a:t>
            </a:r>
          </a:p>
          <a:p>
            <a:pPr lvl="1"/>
            <a:r>
              <a:rPr lang="en-US" sz="1600" dirty="0"/>
              <a:t>    Model Development in Azure.</a:t>
            </a:r>
          </a:p>
          <a:p>
            <a:pPr lvl="1"/>
            <a:r>
              <a:rPr lang="en-US" sz="1600" dirty="0"/>
              <a:t>    Azure ML Workspace.</a:t>
            </a:r>
          </a:p>
          <a:p>
            <a:pPr lvl="1"/>
            <a:r>
              <a:rPr lang="en-US" sz="1600" dirty="0"/>
              <a:t>    Data Science VM</a:t>
            </a:r>
          </a:p>
          <a:p>
            <a:pPr lvl="1"/>
            <a:r>
              <a:rPr lang="en-US" sz="1600" dirty="0"/>
              <a:t>    Azure Compute Engine</a:t>
            </a:r>
          </a:p>
          <a:p>
            <a:pPr lvl="1"/>
            <a:r>
              <a:rPr lang="en-US" sz="1600" dirty="0"/>
              <a:t>    Azure Visual tools- Azure ML Designer &amp; AutoML.</a:t>
            </a:r>
          </a:p>
          <a:p>
            <a:pPr lvl="1"/>
            <a:r>
              <a:rPr lang="en-US" sz="1600" dirty="0"/>
              <a:t>    Azure Notebook</a:t>
            </a:r>
          </a:p>
          <a:p>
            <a:r>
              <a:rPr lang="en-US" sz="1600" dirty="0"/>
              <a:t>*  </a:t>
            </a:r>
            <a:r>
              <a:rPr lang="en-US" sz="1600" b="1" dirty="0"/>
              <a:t>Azure Cognitive Service</a:t>
            </a:r>
          </a:p>
          <a:p>
            <a:pPr lvl="1"/>
            <a:r>
              <a:rPr lang="en-US" sz="1600" dirty="0"/>
              <a:t> Introduction of Azure Cognitive Services.</a:t>
            </a:r>
          </a:p>
          <a:p>
            <a:pPr lvl="1"/>
            <a:r>
              <a:rPr lang="en-US" sz="1600" dirty="0"/>
              <a:t> Working with Azure Cognitive Services. </a:t>
            </a:r>
          </a:p>
          <a:p>
            <a:r>
              <a:rPr lang="en-US" sz="1600" dirty="0"/>
              <a:t>* </a:t>
            </a:r>
            <a:r>
              <a:rPr lang="en-US" sz="1600" b="1" dirty="0"/>
              <a:t>Azure Databricks</a:t>
            </a:r>
          </a:p>
          <a:p>
            <a:pPr lvl="1"/>
            <a:r>
              <a:rPr lang="en-US" sz="1600" dirty="0"/>
              <a:t>  Introduction of Spark &amp; Azure Databricks.</a:t>
            </a:r>
          </a:p>
          <a:p>
            <a:pPr lvl="1"/>
            <a:r>
              <a:rPr lang="en-US" sz="1600" dirty="0"/>
              <a:t>  Working on Azure Databricks. </a:t>
            </a:r>
          </a:p>
          <a:p>
            <a:r>
              <a:rPr lang="en-US" sz="1600" b="1" dirty="0"/>
              <a:t>* Docker</a:t>
            </a:r>
          </a:p>
          <a:p>
            <a:pPr lvl="1"/>
            <a:r>
              <a:rPr lang="en-US" sz="1600" dirty="0"/>
              <a:t>  Workflow &amp; Demo of Docker</a:t>
            </a:r>
          </a:p>
          <a:p>
            <a:endParaRPr lang="en-US" sz="1200" b="1" dirty="0"/>
          </a:p>
          <a:p>
            <a:endParaRPr lang="en-DE" sz="1200" dirty="0"/>
          </a:p>
        </p:txBody>
      </p:sp>
    </p:spTree>
    <p:extLst>
      <p:ext uri="{BB962C8B-B14F-4D97-AF65-F5344CB8AC3E}">
        <p14:creationId xmlns:p14="http://schemas.microsoft.com/office/powerpoint/2010/main" val="1600709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F97C40-89A1-660E-0F65-98BA6C214552}"/>
              </a:ext>
            </a:extLst>
          </p:cNvPr>
          <p:cNvSpPr>
            <a:spLocks noGrp="1"/>
          </p:cNvSpPr>
          <p:nvPr>
            <p:ph idx="1"/>
          </p:nvPr>
        </p:nvSpPr>
        <p:spPr>
          <a:xfrm>
            <a:off x="691376" y="1278194"/>
            <a:ext cx="10783229" cy="4597144"/>
          </a:xfrm>
        </p:spPr>
        <p:txBody>
          <a:bodyPr/>
          <a:lstStyle/>
          <a:p>
            <a:pPr marL="342900" indent="-342900">
              <a:buFont typeface="Arial" panose="020B0604020202020204" pitchFamily="34" charset="0"/>
              <a:buChar char="•"/>
            </a:pPr>
            <a:r>
              <a:rPr lang="en-US" sz="1800" dirty="0">
                <a:latin typeface="Segoe UI Light" panose="020B0502040204020203" pitchFamily="34" charset="0"/>
                <a:cs typeface="Segoe UI Light" panose="020B0502040204020203" pitchFamily="34" charset="0"/>
              </a:rPr>
              <a:t>Go to the </a:t>
            </a:r>
            <a:r>
              <a:rPr lang="en-IN" sz="1800" b="0" i="0" u="none" strike="noStrike" dirty="0">
                <a:effectLst/>
                <a:latin typeface="Segoe UI Light" panose="020B0502040204020203" pitchFamily="34" charset="0"/>
                <a:cs typeface="Segoe UI Light" panose="020B0502040204020203" pitchFamily="34" charset="0"/>
                <a:hlinkClick r:id="rId2"/>
              </a:rPr>
              <a:t>Azure portal</a:t>
            </a:r>
            <a:r>
              <a:rPr lang="en-IN" sz="1800" b="0" i="0" u="none" strike="noStrike" dirty="0">
                <a:effectLst/>
                <a:latin typeface="Segoe UI Light" panose="020B0502040204020203" pitchFamily="34" charset="0"/>
                <a:cs typeface="Segoe UI Light" panose="020B0502040204020203" pitchFamily="34" charset="0"/>
              </a:rPr>
              <a:t>, </a:t>
            </a:r>
            <a:r>
              <a:rPr lang="en-US" sz="1800" dirty="0">
                <a:latin typeface="Segoe UI Light" panose="020B0502040204020203" pitchFamily="34" charset="0"/>
                <a:cs typeface="Segoe UI Light" panose="020B0502040204020203" pitchFamily="34" charset="0"/>
              </a:rPr>
              <a:t>You might be prompted to sign in to your Azure account if you're not already signed in.</a:t>
            </a:r>
          </a:p>
          <a:p>
            <a:pPr marL="342900" indent="-342900">
              <a:buFont typeface="Arial" panose="020B0604020202020204" pitchFamily="34" charset="0"/>
              <a:buChar char="•"/>
            </a:pPr>
            <a:r>
              <a:rPr lang="en-US" sz="1800" dirty="0">
                <a:latin typeface="Segoe UI Light" panose="020B0502040204020203" pitchFamily="34" charset="0"/>
                <a:cs typeface="Segoe UI Light" panose="020B0502040204020203" pitchFamily="34" charset="0"/>
              </a:rPr>
              <a:t>Find the virtual machine listing by typing in "</a:t>
            </a:r>
            <a:r>
              <a:rPr lang="en-US" sz="1800" b="1" dirty="0">
                <a:latin typeface="Segoe UI Light" panose="020B0502040204020203" pitchFamily="34" charset="0"/>
                <a:cs typeface="Segoe UI Light" panose="020B0502040204020203" pitchFamily="34" charset="0"/>
              </a:rPr>
              <a:t>data science virtual machine</a:t>
            </a:r>
            <a:r>
              <a:rPr lang="en-US" sz="1800" dirty="0">
                <a:latin typeface="Segoe UI Light" panose="020B0502040204020203" pitchFamily="34" charset="0"/>
                <a:cs typeface="Segoe UI Light" panose="020B0502040204020203" pitchFamily="34" charset="0"/>
              </a:rPr>
              <a:t>" and selecting "</a:t>
            </a:r>
            <a:r>
              <a:rPr lang="en-US" sz="1800" b="1" dirty="0">
                <a:latin typeface="Segoe UI Light" panose="020B0502040204020203" pitchFamily="34" charset="0"/>
                <a:cs typeface="Segoe UI Light" panose="020B0502040204020203" pitchFamily="34" charset="0"/>
              </a:rPr>
              <a:t>Data Science Virtual Machine - Windows 2019.</a:t>
            </a:r>
            <a:r>
              <a:rPr lang="en-US" sz="1800" dirty="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US" sz="1800" dirty="0">
                <a:latin typeface="Segoe UI Light" panose="020B0502040204020203" pitchFamily="34" charset="0"/>
                <a:cs typeface="Segoe UI Light" panose="020B0502040204020203" pitchFamily="34" charset="0"/>
              </a:rPr>
              <a:t>Select the </a:t>
            </a:r>
            <a:r>
              <a:rPr lang="en-US" sz="1800" b="1" dirty="0">
                <a:latin typeface="Segoe UI Light" panose="020B0502040204020203" pitchFamily="34" charset="0"/>
                <a:cs typeface="Segoe UI Light" panose="020B0502040204020203" pitchFamily="34" charset="0"/>
              </a:rPr>
              <a:t>Create</a:t>
            </a:r>
            <a:r>
              <a:rPr lang="en-US" sz="1800" dirty="0">
                <a:latin typeface="Segoe UI Light" panose="020B0502040204020203" pitchFamily="34" charset="0"/>
                <a:cs typeface="Segoe UI Light" panose="020B0502040204020203" pitchFamily="34" charset="0"/>
              </a:rPr>
              <a:t> button at the bottom.</a:t>
            </a:r>
          </a:p>
          <a:p>
            <a:pPr marL="342900" indent="-342900">
              <a:buFont typeface="Arial" panose="020B0604020202020204" pitchFamily="34" charset="0"/>
              <a:buChar char="•"/>
            </a:pPr>
            <a:r>
              <a:rPr lang="en-US" sz="1800" dirty="0">
                <a:latin typeface="Segoe UI Light" panose="020B0502040204020203" pitchFamily="34" charset="0"/>
                <a:cs typeface="Segoe UI Light" panose="020B0502040204020203" pitchFamily="34" charset="0"/>
              </a:rPr>
              <a:t>You should be redirected to the "</a:t>
            </a:r>
            <a:r>
              <a:rPr lang="en-US" sz="1800" b="1" dirty="0">
                <a:latin typeface="Segoe UI Light" panose="020B0502040204020203" pitchFamily="34" charset="0"/>
                <a:cs typeface="Segoe UI Light" panose="020B0502040204020203" pitchFamily="34" charset="0"/>
              </a:rPr>
              <a:t>Create a virtual machine</a:t>
            </a:r>
            <a:r>
              <a:rPr lang="en-US" sz="1800" dirty="0">
                <a:latin typeface="Segoe UI Light" panose="020B0502040204020203" pitchFamily="34" charset="0"/>
                <a:cs typeface="Segoe UI Light" panose="020B0502040204020203" pitchFamily="34" charset="0"/>
              </a:rPr>
              <a:t>" blade.</a:t>
            </a:r>
          </a:p>
          <a:p>
            <a:pPr marL="342900" indent="-342900">
              <a:buFont typeface="Arial" panose="020B0604020202020204" pitchFamily="34" charset="0"/>
              <a:buChar char="•"/>
            </a:pPr>
            <a:r>
              <a:rPr lang="en-US" sz="1800" dirty="0">
                <a:latin typeface="Segoe UI Light" panose="020B0502040204020203" pitchFamily="34" charset="0"/>
                <a:cs typeface="Segoe UI Light" panose="020B0502040204020203" pitchFamily="34" charset="0"/>
              </a:rPr>
              <a:t>Fill in the Basics tab:</a:t>
            </a:r>
          </a:p>
          <a:p>
            <a:pPr lvl="1"/>
            <a:r>
              <a:rPr lang="en-US" b="1" u="sng" dirty="0">
                <a:latin typeface="Segoe UI Light" panose="020B0502040204020203" pitchFamily="34" charset="0"/>
                <a:cs typeface="Segoe UI Light" panose="020B0502040204020203" pitchFamily="34" charset="0"/>
              </a:rPr>
              <a:t>Subscription: </a:t>
            </a:r>
            <a:r>
              <a:rPr lang="en-US" dirty="0">
                <a:latin typeface="Segoe UI Light" panose="020B0502040204020203" pitchFamily="34" charset="0"/>
                <a:cs typeface="Segoe UI Light" panose="020B0502040204020203" pitchFamily="34" charset="0"/>
              </a:rPr>
              <a:t>If you have more than one subscription, select the one on which the machine will be created and billed. You must have resource creation privileges for this subscription.</a:t>
            </a:r>
          </a:p>
          <a:p>
            <a:pPr lvl="1"/>
            <a:r>
              <a:rPr lang="en-US" b="1" u="sng" dirty="0">
                <a:latin typeface="Segoe UI Light" panose="020B0502040204020203" pitchFamily="34" charset="0"/>
                <a:cs typeface="Segoe UI Light" panose="020B0502040204020203" pitchFamily="34" charset="0"/>
              </a:rPr>
              <a:t>Resource group: </a:t>
            </a:r>
            <a:r>
              <a:rPr lang="en-US" dirty="0">
                <a:latin typeface="Segoe UI Light" panose="020B0502040204020203" pitchFamily="34" charset="0"/>
                <a:cs typeface="Segoe UI Light" panose="020B0502040204020203" pitchFamily="34" charset="0"/>
              </a:rPr>
              <a:t>Create a new group or use an existing one.</a:t>
            </a:r>
          </a:p>
          <a:p>
            <a:pPr lvl="1"/>
            <a:r>
              <a:rPr lang="en-US" b="1" u="sng" dirty="0">
                <a:latin typeface="Segoe UI Light" panose="020B0502040204020203" pitchFamily="34" charset="0"/>
                <a:cs typeface="Segoe UI Light" panose="020B0502040204020203" pitchFamily="34" charset="0"/>
              </a:rPr>
              <a:t>Virtual machine name: </a:t>
            </a:r>
            <a:r>
              <a:rPr lang="en-US" dirty="0">
                <a:latin typeface="Segoe UI Light" panose="020B0502040204020203" pitchFamily="34" charset="0"/>
                <a:cs typeface="Segoe UI Light" panose="020B0502040204020203" pitchFamily="34" charset="0"/>
              </a:rPr>
              <a:t>Enter the name of the virtual machine. This is how it will appear in your Azure portal.</a:t>
            </a:r>
          </a:p>
          <a:p>
            <a:pPr lvl="1"/>
            <a:r>
              <a:rPr lang="en-US" b="1" u="sng" dirty="0">
                <a:latin typeface="Segoe UI Light" panose="020B0502040204020203" pitchFamily="34" charset="0"/>
                <a:cs typeface="Segoe UI Light" panose="020B0502040204020203" pitchFamily="34" charset="0"/>
              </a:rPr>
              <a:t>Location: </a:t>
            </a:r>
            <a:r>
              <a:rPr lang="en-US" dirty="0">
                <a:latin typeface="Segoe UI Light" panose="020B0502040204020203" pitchFamily="34" charset="0"/>
                <a:cs typeface="Segoe UI Light" panose="020B0502040204020203" pitchFamily="34" charset="0"/>
              </a:rPr>
              <a:t>Select the datacenter that's most appropriate. For fastest network access, it's the datacenter that has most of your data or is closest to your physical location.</a:t>
            </a:r>
          </a:p>
          <a:p>
            <a:pPr lvl="1"/>
            <a:r>
              <a:rPr lang="en-US" b="1" u="sng" dirty="0">
                <a:latin typeface="Segoe UI Light" panose="020B0502040204020203" pitchFamily="34" charset="0"/>
                <a:cs typeface="Segoe UI Light" panose="020B0502040204020203" pitchFamily="34" charset="0"/>
              </a:rPr>
              <a:t>Image: </a:t>
            </a:r>
            <a:r>
              <a:rPr lang="en-US" dirty="0">
                <a:latin typeface="Segoe UI Light" panose="020B0502040204020203" pitchFamily="34" charset="0"/>
                <a:cs typeface="Segoe UI Light" panose="020B0502040204020203" pitchFamily="34" charset="0"/>
              </a:rPr>
              <a:t>Leave the default value.</a:t>
            </a:r>
          </a:p>
          <a:p>
            <a:pPr lvl="1"/>
            <a:endParaRPr lang="en-US" dirty="0"/>
          </a:p>
          <a:p>
            <a:endParaRPr lang="en-US" dirty="0"/>
          </a:p>
        </p:txBody>
      </p:sp>
      <p:sp>
        <p:nvSpPr>
          <p:cNvPr id="3" name="Title 2">
            <a:extLst>
              <a:ext uri="{FF2B5EF4-FFF2-40B4-BE49-F238E27FC236}">
                <a16:creationId xmlns:a16="http://schemas.microsoft.com/office/drawing/2014/main" id="{8FE350CD-5601-5391-7AD7-669B095D8F88}"/>
              </a:ext>
            </a:extLst>
          </p:cNvPr>
          <p:cNvSpPr>
            <a:spLocks noGrp="1"/>
          </p:cNvSpPr>
          <p:nvPr>
            <p:ph type="title"/>
          </p:nvPr>
        </p:nvSpPr>
        <p:spPr/>
        <p:txBody>
          <a:bodyPr/>
          <a:lstStyle/>
          <a:p>
            <a:r>
              <a:rPr lang="en-US" dirty="0"/>
              <a:t>Setup DSVM for Windows</a:t>
            </a:r>
            <a:endParaRPr lang="en-DE" dirty="0"/>
          </a:p>
        </p:txBody>
      </p:sp>
      <p:sp>
        <p:nvSpPr>
          <p:cNvPr id="5" name="TextBox 4">
            <a:extLst>
              <a:ext uri="{FF2B5EF4-FFF2-40B4-BE49-F238E27FC236}">
                <a16:creationId xmlns:a16="http://schemas.microsoft.com/office/drawing/2014/main" id="{F69B4837-34CD-B39F-668F-A7305E8E1410}"/>
              </a:ext>
            </a:extLst>
          </p:cNvPr>
          <p:cNvSpPr txBox="1"/>
          <p:nvPr/>
        </p:nvSpPr>
        <p:spPr>
          <a:xfrm>
            <a:off x="2239297" y="6251837"/>
            <a:ext cx="6268064" cy="215444"/>
          </a:xfrm>
          <a:prstGeom prst="rect">
            <a:avLst/>
          </a:prstGeom>
          <a:noFill/>
        </p:spPr>
        <p:txBody>
          <a:bodyPr wrap="square">
            <a:spAutoFit/>
          </a:bodyPr>
          <a:lstStyle/>
          <a:p>
            <a:r>
              <a:rPr lang="en-DE" sz="800" dirty="0"/>
              <a:t>https://docs.microsoft.com/en-us/azure/machine-learning/data-science-virtual-machine/provision-vm</a:t>
            </a:r>
          </a:p>
        </p:txBody>
      </p:sp>
    </p:spTree>
    <p:extLst>
      <p:ext uri="{BB962C8B-B14F-4D97-AF65-F5344CB8AC3E}">
        <p14:creationId xmlns:p14="http://schemas.microsoft.com/office/powerpoint/2010/main" val="24302444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892A66-2F87-1217-7A04-E63106AEE9E6}"/>
              </a:ext>
            </a:extLst>
          </p:cNvPr>
          <p:cNvSpPr>
            <a:spLocks noGrp="1"/>
          </p:cNvSpPr>
          <p:nvPr>
            <p:ph idx="1"/>
          </p:nvPr>
        </p:nvSpPr>
        <p:spPr/>
        <p:txBody>
          <a:bodyPr/>
          <a:lstStyle/>
          <a:p>
            <a:pPr marL="971550" lvl="1" indent="-285750">
              <a:buFont typeface="Arial" panose="020B0604020202020204" pitchFamily="34" charset="0"/>
              <a:buChar char="•"/>
            </a:pPr>
            <a:r>
              <a:rPr lang="en-US" sz="1600" b="1" u="sng" dirty="0"/>
              <a:t>Size:</a:t>
            </a:r>
            <a:r>
              <a:rPr lang="en-US" sz="1600" b="1" dirty="0"/>
              <a:t> </a:t>
            </a:r>
            <a:r>
              <a:rPr lang="en-US" sz="1600" dirty="0"/>
              <a:t>This should auto-populate with a size that is appropriate for general workloads. Read more about Windows VM sizes in Azure.</a:t>
            </a:r>
          </a:p>
          <a:p>
            <a:pPr marL="971550" lvl="1" indent="-285750">
              <a:buFont typeface="Arial" panose="020B0604020202020204" pitchFamily="34" charset="0"/>
              <a:buChar char="•"/>
            </a:pPr>
            <a:r>
              <a:rPr lang="en-US" sz="1600" b="1" u="sng" dirty="0"/>
              <a:t>Username:</a:t>
            </a:r>
            <a:r>
              <a:rPr lang="en-US" sz="1600" b="1" dirty="0"/>
              <a:t> </a:t>
            </a:r>
            <a:r>
              <a:rPr lang="en-US" sz="1600" dirty="0"/>
              <a:t>Enter the administrator username. This is the username you will use to log into your virtual machine and need not be the same as your Azure username.</a:t>
            </a:r>
          </a:p>
          <a:p>
            <a:pPr marL="971550" lvl="1" indent="-285750">
              <a:buFont typeface="Arial" panose="020B0604020202020204" pitchFamily="34" charset="0"/>
              <a:buChar char="•"/>
            </a:pPr>
            <a:r>
              <a:rPr lang="en-US" sz="1600" b="1" u="sng" dirty="0"/>
              <a:t>Password:</a:t>
            </a:r>
            <a:r>
              <a:rPr lang="en-US" sz="1600" b="1" dirty="0"/>
              <a:t> </a:t>
            </a:r>
            <a:r>
              <a:rPr lang="en-US" sz="1600" dirty="0"/>
              <a:t>Enter the password you will use to log into your virtual machine.</a:t>
            </a:r>
          </a:p>
          <a:p>
            <a:pPr marL="285750" indent="-285750">
              <a:buFont typeface="Arial" panose="020B0604020202020204" pitchFamily="34" charset="0"/>
              <a:buChar char="•"/>
            </a:pPr>
            <a:r>
              <a:rPr lang="en-US" sz="1800" dirty="0"/>
              <a:t>Select </a:t>
            </a:r>
            <a:r>
              <a:rPr lang="en-US" sz="1800" b="1" dirty="0"/>
              <a:t>Review + create.</a:t>
            </a:r>
          </a:p>
          <a:p>
            <a:pPr marL="285750" indent="-285750">
              <a:buFont typeface="Arial" panose="020B0604020202020204" pitchFamily="34" charset="0"/>
              <a:buChar char="•"/>
            </a:pPr>
            <a:r>
              <a:rPr lang="en-US" sz="1800" b="1" dirty="0"/>
              <a:t>Review+create</a:t>
            </a:r>
          </a:p>
          <a:p>
            <a:pPr marL="285750" indent="-285750">
              <a:buFont typeface="Arial" panose="020B0604020202020204" pitchFamily="34" charset="0"/>
              <a:buChar char="•"/>
            </a:pPr>
            <a:r>
              <a:rPr lang="en-US" sz="1800" dirty="0"/>
              <a:t>Verify that all the information you entered is correct.</a:t>
            </a:r>
          </a:p>
          <a:p>
            <a:pPr marL="285750" indent="-285750">
              <a:buFont typeface="Arial" panose="020B0604020202020204" pitchFamily="34" charset="0"/>
              <a:buChar char="•"/>
            </a:pPr>
            <a:r>
              <a:rPr lang="en-US" sz="1800" dirty="0"/>
              <a:t>Select </a:t>
            </a:r>
            <a:r>
              <a:rPr lang="en-US" sz="1800" b="1" dirty="0"/>
              <a:t>Create</a:t>
            </a:r>
            <a:r>
              <a:rPr lang="en-US" sz="1800" dirty="0"/>
              <a:t>.</a:t>
            </a:r>
          </a:p>
          <a:p>
            <a:pPr marL="285750" indent="-285750">
              <a:buFont typeface="Arial" panose="020B0604020202020204" pitchFamily="34" charset="0"/>
              <a:buChar char="•"/>
            </a:pPr>
            <a:r>
              <a:rPr lang="en-US" sz="1800" dirty="0"/>
              <a:t>For more info on DSVM, Read the article </a:t>
            </a:r>
            <a:r>
              <a:rPr lang="en-US" sz="1600" b="0" i="0" u="none" strike="noStrike" dirty="0">
                <a:solidFill>
                  <a:srgbClr val="171717"/>
                </a:solidFill>
                <a:effectLst/>
                <a:latin typeface="Segoe UI" panose="020B0502040204020203" pitchFamily="34" charset="0"/>
                <a:hlinkClick r:id="rId2"/>
              </a:rPr>
              <a:t>Data Science with a Windows Data Science Virtual Machine in Azure</a:t>
            </a:r>
            <a:endParaRPr lang="en-US" sz="1600" b="0" i="0" dirty="0">
              <a:solidFill>
                <a:srgbClr val="171717"/>
              </a:solidFill>
              <a:effectLst/>
              <a:latin typeface="Segoe UI" panose="020B0502040204020203" pitchFamily="34" charset="0"/>
            </a:endParaRPr>
          </a:p>
          <a:p>
            <a:pPr marL="285750" indent="-285750">
              <a:buFont typeface="Arial" panose="020B0604020202020204" pitchFamily="34" charset="0"/>
              <a:buChar char="•"/>
            </a:pPr>
            <a:endParaRPr lang="en-US" sz="1800" dirty="0"/>
          </a:p>
          <a:p>
            <a:endParaRPr lang="en-DE" dirty="0"/>
          </a:p>
        </p:txBody>
      </p:sp>
      <p:sp>
        <p:nvSpPr>
          <p:cNvPr id="3" name="Title 2">
            <a:extLst>
              <a:ext uri="{FF2B5EF4-FFF2-40B4-BE49-F238E27FC236}">
                <a16:creationId xmlns:a16="http://schemas.microsoft.com/office/drawing/2014/main" id="{4EDC4051-A062-12F6-F1B1-CC1329F7D51F}"/>
              </a:ext>
            </a:extLst>
          </p:cNvPr>
          <p:cNvSpPr>
            <a:spLocks noGrp="1"/>
          </p:cNvSpPr>
          <p:nvPr>
            <p:ph type="title"/>
          </p:nvPr>
        </p:nvSpPr>
        <p:spPr/>
        <p:txBody>
          <a:bodyPr/>
          <a:lstStyle/>
          <a:p>
            <a:r>
              <a:rPr lang="en-US" dirty="0"/>
              <a:t>Setup DSVM for Windows</a:t>
            </a:r>
            <a:endParaRPr lang="en-DE" dirty="0"/>
          </a:p>
        </p:txBody>
      </p:sp>
    </p:spTree>
    <p:extLst>
      <p:ext uri="{BB962C8B-B14F-4D97-AF65-F5344CB8AC3E}">
        <p14:creationId xmlns:p14="http://schemas.microsoft.com/office/powerpoint/2010/main" val="16521240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49CD5-FB4D-8E99-A7EC-6D51D759A3E1}"/>
              </a:ext>
            </a:extLst>
          </p:cNvPr>
          <p:cNvSpPr>
            <a:spLocks noGrp="1"/>
          </p:cNvSpPr>
          <p:nvPr>
            <p:ph sz="half" idx="1"/>
          </p:nvPr>
        </p:nvSpPr>
        <p:spPr>
          <a:xfrm>
            <a:off x="6884893" y="1584000"/>
            <a:ext cx="4707038" cy="3599528"/>
          </a:xfrm>
        </p:spPr>
        <p:txBody>
          <a:bodyPr>
            <a:normAutofit/>
          </a:bodyPr>
          <a:lstStyle/>
          <a:p>
            <a:endParaRPr lang="en-US" dirty="0"/>
          </a:p>
          <a:p>
            <a:endParaRPr lang="en-US" dirty="0"/>
          </a:p>
          <a:p>
            <a:endParaRPr lang="en-US" dirty="0"/>
          </a:p>
          <a:p>
            <a:endParaRPr lang="en-US" dirty="0"/>
          </a:p>
        </p:txBody>
      </p:sp>
      <p:sp>
        <p:nvSpPr>
          <p:cNvPr id="9" name="Title 2">
            <a:extLst>
              <a:ext uri="{FF2B5EF4-FFF2-40B4-BE49-F238E27FC236}">
                <a16:creationId xmlns:a16="http://schemas.microsoft.com/office/drawing/2014/main" id="{84CA22F1-D79C-5856-D626-DBB28B8E3402}"/>
              </a:ext>
            </a:extLst>
          </p:cNvPr>
          <p:cNvSpPr>
            <a:spLocks noGrp="1"/>
          </p:cNvSpPr>
          <p:nvPr>
            <p:ph type="title"/>
          </p:nvPr>
        </p:nvSpPr>
        <p:spPr>
          <a:xfrm>
            <a:off x="6584858" y="351390"/>
            <a:ext cx="5307107" cy="1080000"/>
          </a:xfrm>
        </p:spPr>
        <p:txBody>
          <a:bodyPr>
            <a:normAutofit/>
          </a:bodyPr>
          <a:lstStyle/>
          <a:p>
            <a:r>
              <a:rPr lang="en-US" dirty="0"/>
              <a:t>Demo: Data Science VM </a:t>
            </a:r>
            <a:br>
              <a:rPr lang="en-US" b="0" dirty="0"/>
            </a:br>
            <a:endParaRPr lang="en-US" dirty="0"/>
          </a:p>
        </p:txBody>
      </p:sp>
      <p:sp>
        <p:nvSpPr>
          <p:cNvPr id="6" name="Text Placeholder 2">
            <a:extLst>
              <a:ext uri="{FF2B5EF4-FFF2-40B4-BE49-F238E27FC236}">
                <a16:creationId xmlns:a16="http://schemas.microsoft.com/office/drawing/2014/main" id="{A55A4192-C58D-1604-4991-6A6961C23207}"/>
              </a:ext>
            </a:extLst>
          </p:cNvPr>
          <p:cNvSpPr txBox="1">
            <a:spLocks/>
          </p:cNvSpPr>
          <p:nvPr/>
        </p:nvSpPr>
        <p:spPr>
          <a:xfrm>
            <a:off x="7268342" y="1220206"/>
            <a:ext cx="4707038" cy="359952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Configure &amp; Explore DSVM</a:t>
            </a:r>
          </a:p>
        </p:txBody>
      </p:sp>
    </p:spTree>
    <p:extLst>
      <p:ext uri="{BB962C8B-B14F-4D97-AF65-F5344CB8AC3E}">
        <p14:creationId xmlns:p14="http://schemas.microsoft.com/office/powerpoint/2010/main" val="19979164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294E1F-AD03-74EF-D244-BD2958529371}"/>
              </a:ext>
            </a:extLst>
          </p:cNvPr>
          <p:cNvSpPr>
            <a:spLocks noGrp="1"/>
          </p:cNvSpPr>
          <p:nvPr>
            <p:ph idx="1"/>
          </p:nvPr>
        </p:nvSpPr>
        <p:spPr>
          <a:xfrm>
            <a:off x="691376" y="1280908"/>
            <a:ext cx="10783229" cy="4486275"/>
          </a:xfrm>
        </p:spPr>
        <p:txBody>
          <a:bodyPr/>
          <a:lstStyle/>
          <a:p>
            <a:pPr algn="l">
              <a:lnSpc>
                <a:spcPct val="100000"/>
              </a:lnSpc>
            </a:pPr>
            <a:r>
              <a:rPr lang="en-US" sz="1800" dirty="0"/>
              <a:t>One of the benefits of Azure Machine Learning is the ability to create cloud-based compute on which you can run experiments and training scripts at scale.</a:t>
            </a:r>
          </a:p>
          <a:p>
            <a:pPr algn="l">
              <a:lnSpc>
                <a:spcPct val="100000"/>
              </a:lnSpc>
            </a:pPr>
            <a:r>
              <a:rPr lang="en-US" sz="1800" dirty="0"/>
              <a:t>In Azure Machine Learning studio, view the </a:t>
            </a:r>
            <a:r>
              <a:rPr lang="en-US" sz="1800" b="1" dirty="0"/>
              <a:t>Compute</a:t>
            </a:r>
            <a:r>
              <a:rPr lang="en-US" sz="1800" dirty="0"/>
              <a:t> page. This is where we will manage compute resources for your data science activities. There are four kinds of compute resource we can create:</a:t>
            </a:r>
          </a:p>
          <a:p>
            <a:pPr marL="742950" lvl="1" indent="-285750" algn="l">
              <a:lnSpc>
                <a:spcPct val="100000"/>
              </a:lnSpc>
              <a:buFont typeface="+mj-lt"/>
              <a:buAutoNum type="arabicPeriod"/>
            </a:pPr>
            <a:r>
              <a:rPr lang="en-US" b="1" dirty="0"/>
              <a:t>Compute instances: </a:t>
            </a:r>
            <a:r>
              <a:rPr lang="en-US" dirty="0"/>
              <a:t>Development workstation that data scientists can use to work with data and models. </a:t>
            </a:r>
            <a:r>
              <a:rPr lang="en-US" dirty="0">
                <a:latin typeface="Segoe UI Light"/>
                <a:cs typeface="Segoe UI Light"/>
              </a:rPr>
              <a:t>Used mainly on azure notebooks like Jupyter, RStudio, </a:t>
            </a:r>
            <a:r>
              <a:rPr lang="en-US" dirty="0" err="1">
                <a:latin typeface="Segoe UI Light"/>
                <a:cs typeface="Segoe UI Light"/>
              </a:rPr>
              <a:t>VSCode</a:t>
            </a:r>
            <a:r>
              <a:rPr lang="en-US" dirty="0">
                <a:latin typeface="Segoe UI Light"/>
                <a:cs typeface="Segoe UI Light"/>
              </a:rPr>
              <a:t> or Terminal.</a:t>
            </a:r>
            <a:endParaRPr lang="en-US" dirty="0"/>
          </a:p>
          <a:p>
            <a:pPr marL="742950" lvl="1" indent="-285750" algn="l">
              <a:lnSpc>
                <a:spcPct val="100000"/>
              </a:lnSpc>
              <a:buFont typeface="+mj-lt"/>
              <a:buAutoNum type="arabicPeriod"/>
            </a:pPr>
            <a:r>
              <a:rPr lang="en-US" b="1" dirty="0"/>
              <a:t>Compute clusters: </a:t>
            </a:r>
            <a:r>
              <a:rPr lang="en-US" dirty="0"/>
              <a:t>Scalable clusters of virtual machines for on-demand processing of experiment code. </a:t>
            </a:r>
            <a:r>
              <a:rPr lang="en-US" dirty="0">
                <a:latin typeface="Segoe UI Light"/>
                <a:cs typeface="Segoe UI Light"/>
              </a:rPr>
              <a:t>Utilized in designer and supports batch inferencing.</a:t>
            </a:r>
            <a:endParaRPr lang="en-US" dirty="0"/>
          </a:p>
          <a:p>
            <a:pPr marL="742950" lvl="1" indent="-285750">
              <a:lnSpc>
                <a:spcPct val="100000"/>
              </a:lnSpc>
              <a:buFont typeface="+mj-lt"/>
              <a:buAutoNum type="arabicPeriod"/>
            </a:pPr>
            <a:r>
              <a:rPr lang="en-US" b="1" dirty="0"/>
              <a:t>Inference clusters: </a:t>
            </a:r>
            <a:r>
              <a:rPr lang="en-US" dirty="0"/>
              <a:t>Deployment targets for predictive services that use your trained models. </a:t>
            </a:r>
            <a:r>
              <a:rPr lang="en-US" dirty="0">
                <a:latin typeface="Segoe UI Light"/>
                <a:cs typeface="Segoe UI Light"/>
              </a:rPr>
              <a:t>Used for real-time inferencing.</a:t>
            </a:r>
            <a:endParaRPr lang="en-US" dirty="0"/>
          </a:p>
          <a:p>
            <a:pPr marL="742950" lvl="1" indent="-285750" algn="l">
              <a:lnSpc>
                <a:spcPct val="100000"/>
              </a:lnSpc>
              <a:buFont typeface="+mj-lt"/>
              <a:buAutoNum type="arabicPeriod"/>
            </a:pPr>
            <a:r>
              <a:rPr lang="en-US" b="1" dirty="0"/>
              <a:t>Attached compute: </a:t>
            </a:r>
            <a:r>
              <a:rPr lang="en-US" dirty="0"/>
              <a:t>Links to other Azure compute resources, such as Virtual Machines or Azure Databricks clusters. </a:t>
            </a:r>
            <a:r>
              <a:rPr lang="en-US" dirty="0">
                <a:latin typeface="Segoe UI Light"/>
                <a:cs typeface="Segoe UI Light"/>
              </a:rPr>
              <a:t>Provides option to bring compute from local compute or Azure Databricks, HD Insights etc.</a:t>
            </a:r>
          </a:p>
          <a:p>
            <a:r>
              <a:rPr lang="en-US" sz="1800" dirty="0">
                <a:latin typeface="Segoe UI Light"/>
                <a:cs typeface="Segoe UI Light"/>
              </a:rPr>
              <a:t>Option to select processing type: CPU, GPU, FGPA.</a:t>
            </a:r>
          </a:p>
          <a:p>
            <a:pPr>
              <a:lnSpc>
                <a:spcPct val="100000"/>
              </a:lnSpc>
            </a:pPr>
            <a:r>
              <a:rPr lang="en-US" sz="1800" dirty="0"/>
              <a:t>For the demos , we mostly use compute instance &amp; compute clusters in the AML workspace.</a:t>
            </a:r>
            <a:endParaRPr lang="en-DE" sz="1800" dirty="0"/>
          </a:p>
        </p:txBody>
      </p:sp>
      <p:sp>
        <p:nvSpPr>
          <p:cNvPr id="3" name="Title 2">
            <a:extLst>
              <a:ext uri="{FF2B5EF4-FFF2-40B4-BE49-F238E27FC236}">
                <a16:creationId xmlns:a16="http://schemas.microsoft.com/office/drawing/2014/main" id="{EFD2AB4F-4F28-5885-6D2A-41C05C43EF50}"/>
              </a:ext>
            </a:extLst>
          </p:cNvPr>
          <p:cNvSpPr>
            <a:spLocks noGrp="1"/>
          </p:cNvSpPr>
          <p:nvPr>
            <p:ph type="title"/>
          </p:nvPr>
        </p:nvSpPr>
        <p:spPr>
          <a:xfrm>
            <a:off x="691376" y="390719"/>
            <a:ext cx="10783229" cy="713208"/>
          </a:xfrm>
        </p:spPr>
        <p:txBody>
          <a:bodyPr/>
          <a:lstStyle/>
          <a:p>
            <a:r>
              <a:rPr lang="en-US" dirty="0">
                <a:latin typeface="Segoe UI Semibold"/>
                <a:cs typeface="Segoe UI Semibold"/>
              </a:rPr>
              <a:t>Development Environment - Compute in Azure ML</a:t>
            </a:r>
            <a:br>
              <a:rPr lang="en-IN" b="0" i="0" dirty="0">
                <a:solidFill>
                  <a:srgbClr val="222222"/>
                </a:solidFill>
                <a:effectLst/>
                <a:latin typeface="segoe-ui_light"/>
              </a:rPr>
            </a:br>
            <a:endParaRPr lang="en-DE" dirty="0"/>
          </a:p>
        </p:txBody>
      </p:sp>
    </p:spTree>
    <p:extLst>
      <p:ext uri="{BB962C8B-B14F-4D97-AF65-F5344CB8AC3E}">
        <p14:creationId xmlns:p14="http://schemas.microsoft.com/office/powerpoint/2010/main" val="3822505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3A241C-36F1-B142-EB3F-C0455AD2A469}"/>
              </a:ext>
            </a:extLst>
          </p:cNvPr>
          <p:cNvSpPr>
            <a:spLocks noGrp="1"/>
          </p:cNvSpPr>
          <p:nvPr>
            <p:ph idx="1"/>
          </p:nvPr>
        </p:nvSpPr>
        <p:spPr/>
        <p:txBody>
          <a:bodyPr/>
          <a:lstStyle/>
          <a:p>
            <a:pPr marL="285750" indent="-285750">
              <a:buFont typeface="Arial" panose="020B0604020202020204" pitchFamily="34" charset="0"/>
              <a:buChar char="•"/>
            </a:pPr>
            <a:r>
              <a:rPr lang="en-US" sz="1800" dirty="0"/>
              <a:t>On the </a:t>
            </a:r>
            <a:r>
              <a:rPr lang="en-US" sz="1800" b="1" dirty="0"/>
              <a:t>Compute instances </a:t>
            </a:r>
            <a:r>
              <a:rPr lang="en-US" sz="1800" dirty="0"/>
              <a:t>tab, add a new compute instance with the following settings. You’ll use this as a workstation to run code in notebooks.</a:t>
            </a:r>
            <a:r>
              <a:rPr lang="en-US" sz="1800" b="1" u="sng" dirty="0"/>
              <a:t> </a:t>
            </a:r>
          </a:p>
          <a:p>
            <a:pPr marL="285750" indent="-285750">
              <a:buFont typeface="Arial" panose="020B0604020202020204" pitchFamily="34" charset="0"/>
              <a:buChar char="•"/>
            </a:pPr>
            <a:r>
              <a:rPr lang="en-US" sz="1800" b="1" u="sng" dirty="0"/>
              <a:t>Compute name:</a:t>
            </a:r>
            <a:r>
              <a:rPr lang="en-US" sz="1800" b="1" dirty="0"/>
              <a:t> </a:t>
            </a:r>
            <a:r>
              <a:rPr lang="en-US" sz="1800" dirty="0"/>
              <a:t>enter a unique name</a:t>
            </a:r>
          </a:p>
          <a:p>
            <a:pPr marL="285750" indent="-285750">
              <a:buFont typeface="Arial" panose="020B0604020202020204" pitchFamily="34" charset="0"/>
              <a:buChar char="•"/>
            </a:pPr>
            <a:r>
              <a:rPr lang="en-US" sz="1800" b="1" u="sng" dirty="0"/>
              <a:t>Location:</a:t>
            </a:r>
            <a:r>
              <a:rPr lang="en-US" sz="1800" dirty="0"/>
              <a:t> The same location as your workspace</a:t>
            </a:r>
          </a:p>
          <a:p>
            <a:pPr marL="285750" indent="-285750">
              <a:buFont typeface="Arial" panose="020B0604020202020204" pitchFamily="34" charset="0"/>
              <a:buChar char="•"/>
            </a:pPr>
            <a:r>
              <a:rPr lang="en-US" sz="1800" b="1" u="sng" dirty="0"/>
              <a:t>Virtual machine type:</a:t>
            </a:r>
            <a:r>
              <a:rPr lang="en-US" sz="1800" b="1" dirty="0"/>
              <a:t> </a:t>
            </a:r>
            <a:r>
              <a:rPr lang="en-US" sz="1800" dirty="0"/>
              <a:t>CPU</a:t>
            </a:r>
          </a:p>
          <a:p>
            <a:pPr marL="285750" indent="-285750">
              <a:buFont typeface="Arial" panose="020B0604020202020204" pitchFamily="34" charset="0"/>
              <a:buChar char="•"/>
            </a:pPr>
            <a:r>
              <a:rPr lang="en-US" sz="1800" b="1" u="sng" dirty="0"/>
              <a:t>Virtual machine size:</a:t>
            </a:r>
            <a:r>
              <a:rPr lang="en-US" sz="1800" b="1" dirty="0"/>
              <a:t> </a:t>
            </a:r>
            <a:r>
              <a:rPr lang="en-US" sz="1800" dirty="0"/>
              <a:t>Standard_DS11_v2</a:t>
            </a:r>
          </a:p>
          <a:p>
            <a:pPr marL="285750" indent="-285750">
              <a:buFont typeface="Arial" panose="020B0604020202020204" pitchFamily="34" charset="0"/>
              <a:buChar char="•"/>
            </a:pPr>
            <a:r>
              <a:rPr lang="en-US" sz="1800" b="1" u="sng" dirty="0"/>
              <a:t>Total Available Quotas:</a:t>
            </a:r>
            <a:r>
              <a:rPr lang="en-US" sz="1800" b="1" dirty="0"/>
              <a:t> </a:t>
            </a:r>
            <a:r>
              <a:rPr lang="en-US" sz="1800" dirty="0"/>
              <a:t>This shows dedicated cores available.</a:t>
            </a:r>
          </a:p>
          <a:p>
            <a:pPr marL="285750" indent="-285750">
              <a:buFont typeface="Arial" panose="020B0604020202020204" pitchFamily="34" charset="0"/>
              <a:buChar char="•"/>
            </a:pPr>
            <a:r>
              <a:rPr lang="en-US" sz="1800" b="1" u="sng" dirty="0"/>
              <a:t>Show advanced settings:</a:t>
            </a:r>
            <a:r>
              <a:rPr lang="en-US" sz="1800" dirty="0"/>
              <a:t> Note the following settings, but do not select them:</a:t>
            </a:r>
          </a:p>
          <a:p>
            <a:pPr lvl="1"/>
            <a:r>
              <a:rPr lang="en-US" sz="1600" b="1" u="sng" dirty="0"/>
              <a:t>Enable SSH access:</a:t>
            </a:r>
            <a:r>
              <a:rPr lang="en-US" sz="1600" dirty="0"/>
              <a:t> Unselected (you can use this to enable direct access to the virtual machine using an SSH client)</a:t>
            </a:r>
          </a:p>
          <a:p>
            <a:pPr lvl="1"/>
            <a:r>
              <a:rPr lang="en-US" sz="1600" b="1" u="sng" dirty="0"/>
              <a:t>Enable virtual network:</a:t>
            </a:r>
            <a:r>
              <a:rPr lang="en-US" sz="1600" dirty="0"/>
              <a:t> Unselected (you would typically use this in an enterprise environment to enhance network security)</a:t>
            </a:r>
          </a:p>
          <a:p>
            <a:pPr lvl="1"/>
            <a:r>
              <a:rPr lang="en-US" sz="1600" b="1" u="sng" dirty="0"/>
              <a:t>Assign to another user:</a:t>
            </a:r>
            <a:r>
              <a:rPr lang="en-US" sz="1600" dirty="0"/>
              <a:t> Unselected (you can use this to assign a compute instance to a data scientist).</a:t>
            </a:r>
          </a:p>
          <a:p>
            <a:pPr marL="285750" indent="-285750">
              <a:buFont typeface="Arial" panose="020B0604020202020204" pitchFamily="34" charset="0"/>
              <a:buChar char="•"/>
            </a:pPr>
            <a:r>
              <a:rPr lang="en-US" sz="1800" dirty="0"/>
              <a:t>Wait for the compute instance to start and its state to change to Running.</a:t>
            </a:r>
            <a:endParaRPr lang="en-DE" sz="1800" dirty="0"/>
          </a:p>
          <a:p>
            <a:endParaRPr lang="en-US" sz="1800" dirty="0"/>
          </a:p>
        </p:txBody>
      </p:sp>
      <p:sp>
        <p:nvSpPr>
          <p:cNvPr id="3" name="Title 2">
            <a:extLst>
              <a:ext uri="{FF2B5EF4-FFF2-40B4-BE49-F238E27FC236}">
                <a16:creationId xmlns:a16="http://schemas.microsoft.com/office/drawing/2014/main" id="{D6832E38-7C8D-2783-6FE7-FFFBF6ED2E94}"/>
              </a:ext>
            </a:extLst>
          </p:cNvPr>
          <p:cNvSpPr>
            <a:spLocks noGrp="1"/>
          </p:cNvSpPr>
          <p:nvPr>
            <p:ph type="title"/>
          </p:nvPr>
        </p:nvSpPr>
        <p:spPr/>
        <p:txBody>
          <a:bodyPr/>
          <a:lstStyle/>
          <a:p>
            <a:r>
              <a:rPr lang="en-IN" b="0" i="0" dirty="0">
                <a:solidFill>
                  <a:srgbClr val="222222"/>
                </a:solidFill>
                <a:effectLst/>
                <a:latin typeface="Segoe UI Semibold" panose="020B0702040204020203" pitchFamily="34" charset="0"/>
                <a:cs typeface="Segoe UI Semibold" panose="020B0702040204020203" pitchFamily="34" charset="0"/>
              </a:rPr>
              <a:t>Create a compute instance</a:t>
            </a:r>
            <a:endParaRPr lang="en-DE" dirty="0"/>
          </a:p>
        </p:txBody>
      </p:sp>
    </p:spTree>
    <p:extLst>
      <p:ext uri="{BB962C8B-B14F-4D97-AF65-F5344CB8AC3E}">
        <p14:creationId xmlns:p14="http://schemas.microsoft.com/office/powerpoint/2010/main" val="39111577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EC213E-4C8F-E13F-8B59-502F11F41F2A}"/>
              </a:ext>
            </a:extLst>
          </p:cNvPr>
          <p:cNvSpPr>
            <a:spLocks noGrp="1"/>
          </p:cNvSpPr>
          <p:nvPr>
            <p:ph idx="1"/>
          </p:nvPr>
        </p:nvSpPr>
        <p:spPr>
          <a:xfrm>
            <a:off x="691375" y="1389063"/>
            <a:ext cx="10783229" cy="4351338"/>
          </a:xfrm>
        </p:spPr>
        <p:txBody>
          <a:bodyPr/>
          <a:lstStyle/>
          <a:p>
            <a:r>
              <a:rPr lang="en-US" sz="1800" dirty="0"/>
              <a:t>If you’ve finished exploring Azure Machine Learning for now, you should shut down your compute instance to avoid incurring unnecessary charges in your Azure subscription.</a:t>
            </a:r>
          </a:p>
          <a:p>
            <a:pPr marL="457200" indent="-457200">
              <a:buFont typeface="+mj-lt"/>
              <a:buAutoNum type="arabicPeriod"/>
            </a:pPr>
            <a:endParaRPr lang="en-US" sz="1800" dirty="0"/>
          </a:p>
          <a:p>
            <a:pPr marL="457200" indent="-457200">
              <a:buFont typeface="+mj-lt"/>
              <a:buAutoNum type="arabicPeriod"/>
            </a:pPr>
            <a:r>
              <a:rPr lang="en-US" sz="1800" dirty="0"/>
              <a:t>In Azure Machine Learning studio, on the </a:t>
            </a:r>
            <a:r>
              <a:rPr lang="en-US" sz="1800" b="1" dirty="0"/>
              <a:t>Compute</a:t>
            </a:r>
            <a:r>
              <a:rPr lang="en-US" sz="1800" dirty="0"/>
              <a:t> page, select your compute instance.</a:t>
            </a:r>
          </a:p>
          <a:p>
            <a:pPr marL="457200" indent="-457200">
              <a:buFont typeface="+mj-lt"/>
              <a:buAutoNum type="arabicPeriod"/>
            </a:pPr>
            <a:r>
              <a:rPr lang="en-US" sz="1800" dirty="0"/>
              <a:t>Click </a:t>
            </a:r>
            <a:r>
              <a:rPr lang="en-US" sz="1800" b="1" dirty="0"/>
              <a:t>Stop</a:t>
            </a:r>
            <a:r>
              <a:rPr lang="en-US" sz="1800" dirty="0"/>
              <a:t> to stop your compute instance. When it has shut down, its status will change to </a:t>
            </a:r>
            <a:r>
              <a:rPr lang="en-US" sz="1800" b="1" dirty="0"/>
              <a:t>Stopped</a:t>
            </a:r>
            <a:r>
              <a:rPr lang="en-US" sz="1800" dirty="0"/>
              <a:t>.</a:t>
            </a:r>
            <a:endParaRPr lang="en-DE" sz="1800" dirty="0"/>
          </a:p>
        </p:txBody>
      </p:sp>
      <p:sp>
        <p:nvSpPr>
          <p:cNvPr id="3" name="Title 2">
            <a:extLst>
              <a:ext uri="{FF2B5EF4-FFF2-40B4-BE49-F238E27FC236}">
                <a16:creationId xmlns:a16="http://schemas.microsoft.com/office/drawing/2014/main" id="{135F32F5-E5F4-C2AC-2E56-81FC6B064A28}"/>
              </a:ext>
            </a:extLst>
          </p:cNvPr>
          <p:cNvSpPr>
            <a:spLocks noGrp="1"/>
          </p:cNvSpPr>
          <p:nvPr>
            <p:ph type="title"/>
          </p:nvPr>
        </p:nvSpPr>
        <p:spPr/>
        <p:txBody>
          <a:bodyPr/>
          <a:lstStyle/>
          <a:p>
            <a:r>
              <a:rPr lang="en-IN" dirty="0"/>
              <a:t>Stop compute instance</a:t>
            </a:r>
            <a:endParaRPr lang="en-DE" dirty="0"/>
          </a:p>
        </p:txBody>
      </p:sp>
    </p:spTree>
    <p:extLst>
      <p:ext uri="{BB962C8B-B14F-4D97-AF65-F5344CB8AC3E}">
        <p14:creationId xmlns:p14="http://schemas.microsoft.com/office/powerpoint/2010/main" val="20427192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49CD5-FB4D-8E99-A7EC-6D51D759A3E1}"/>
              </a:ext>
            </a:extLst>
          </p:cNvPr>
          <p:cNvSpPr>
            <a:spLocks noGrp="1"/>
          </p:cNvSpPr>
          <p:nvPr>
            <p:ph sz="half" idx="1"/>
          </p:nvPr>
        </p:nvSpPr>
        <p:spPr>
          <a:xfrm>
            <a:off x="690562" y="1584000"/>
            <a:ext cx="4707038" cy="3599528"/>
          </a:xfrm>
        </p:spPr>
        <p:txBody>
          <a:bodyPr>
            <a:normAutofit/>
          </a:bodyPr>
          <a:lstStyle/>
          <a:p>
            <a:endParaRPr lang="en-US" dirty="0"/>
          </a:p>
          <a:p>
            <a:endParaRPr lang="en-US" dirty="0"/>
          </a:p>
          <a:p>
            <a:endParaRPr lang="en-US" dirty="0"/>
          </a:p>
          <a:p>
            <a:endParaRPr lang="en-US" dirty="0"/>
          </a:p>
        </p:txBody>
      </p:sp>
      <p:sp>
        <p:nvSpPr>
          <p:cNvPr id="7" name="Title 2">
            <a:extLst>
              <a:ext uri="{FF2B5EF4-FFF2-40B4-BE49-F238E27FC236}">
                <a16:creationId xmlns:a16="http://schemas.microsoft.com/office/drawing/2014/main" id="{DF909306-61CC-6571-5EC5-661FCBF82154}"/>
              </a:ext>
            </a:extLst>
          </p:cNvPr>
          <p:cNvSpPr>
            <a:spLocks noGrp="1"/>
          </p:cNvSpPr>
          <p:nvPr>
            <p:ph type="title"/>
          </p:nvPr>
        </p:nvSpPr>
        <p:spPr>
          <a:xfrm>
            <a:off x="326768" y="400551"/>
            <a:ext cx="6034703" cy="1080000"/>
          </a:xfrm>
        </p:spPr>
        <p:txBody>
          <a:bodyPr>
            <a:normAutofit/>
          </a:bodyPr>
          <a:lstStyle/>
          <a:p>
            <a:r>
              <a:rPr lang="en-US" dirty="0"/>
              <a:t>Demo: Compute Instance </a:t>
            </a:r>
            <a:br>
              <a:rPr lang="en-US" dirty="0"/>
            </a:br>
            <a:endParaRPr lang="en-US" dirty="0"/>
          </a:p>
        </p:txBody>
      </p:sp>
      <p:sp>
        <p:nvSpPr>
          <p:cNvPr id="4" name="Title 2">
            <a:extLst>
              <a:ext uri="{FF2B5EF4-FFF2-40B4-BE49-F238E27FC236}">
                <a16:creationId xmlns:a16="http://schemas.microsoft.com/office/drawing/2014/main" id="{4EB6C9ED-6E7E-D0D7-3945-9318B001D9EF}"/>
              </a:ext>
            </a:extLst>
          </p:cNvPr>
          <p:cNvSpPr txBox="1">
            <a:spLocks/>
          </p:cNvSpPr>
          <p:nvPr/>
        </p:nvSpPr>
        <p:spPr>
          <a:xfrm>
            <a:off x="326768" y="1791816"/>
            <a:ext cx="6034703" cy="10800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br>
              <a:rPr lang="en-US"/>
            </a:br>
            <a:endParaRPr lang="en-US" dirty="0"/>
          </a:p>
        </p:txBody>
      </p:sp>
      <p:sp>
        <p:nvSpPr>
          <p:cNvPr id="5" name="Text Placeholder 2">
            <a:extLst>
              <a:ext uri="{FF2B5EF4-FFF2-40B4-BE49-F238E27FC236}">
                <a16:creationId xmlns:a16="http://schemas.microsoft.com/office/drawing/2014/main" id="{A4A164BF-F0DB-C6D1-23C8-8AF2BA0163E1}"/>
              </a:ext>
            </a:extLst>
          </p:cNvPr>
          <p:cNvSpPr txBox="1">
            <a:spLocks/>
          </p:cNvSpPr>
          <p:nvPr/>
        </p:nvSpPr>
        <p:spPr>
          <a:xfrm>
            <a:off x="326768" y="1584000"/>
            <a:ext cx="4707038" cy="359952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Create &amp; Test Compute Instance in Azure ML Studio.</a:t>
            </a:r>
          </a:p>
          <a:p>
            <a:endParaRPr lang="en-US" dirty="0"/>
          </a:p>
        </p:txBody>
      </p:sp>
    </p:spTree>
    <p:extLst>
      <p:ext uri="{BB962C8B-B14F-4D97-AF65-F5344CB8AC3E}">
        <p14:creationId xmlns:p14="http://schemas.microsoft.com/office/powerpoint/2010/main" val="25877538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95E956-4BF8-E898-6574-E372AF4B0ADE}"/>
              </a:ext>
            </a:extLst>
          </p:cNvPr>
          <p:cNvSpPr>
            <a:spLocks noGrp="1"/>
          </p:cNvSpPr>
          <p:nvPr>
            <p:ph sz="half" idx="1"/>
          </p:nvPr>
        </p:nvSpPr>
        <p:spPr>
          <a:xfrm>
            <a:off x="691375" y="1524000"/>
            <a:ext cx="5369545" cy="4351338"/>
          </a:xfrm>
        </p:spPr>
        <p:txBody>
          <a:bodyPr>
            <a:normAutofit/>
          </a:bodyPr>
          <a:lstStyle/>
          <a:p>
            <a:r>
              <a:rPr lang="en-US" dirty="0"/>
              <a:t>Here, we work on modelling data based on the dataset to create best performing models with code or without code.</a:t>
            </a:r>
          </a:p>
          <a:p>
            <a:endParaRPr lang="en-US" dirty="0"/>
          </a:p>
          <a:p>
            <a:r>
              <a:rPr lang="en-US" dirty="0"/>
              <a:t>Options available to build ML model in Azure:</a:t>
            </a:r>
          </a:p>
          <a:p>
            <a:pPr marL="457200" indent="-457200">
              <a:buFont typeface="+mj-lt"/>
              <a:buAutoNum type="arabicPeriod"/>
            </a:pPr>
            <a:r>
              <a:rPr lang="en-US" dirty="0"/>
              <a:t>Azure ML Designer.</a:t>
            </a:r>
          </a:p>
          <a:p>
            <a:pPr marL="457200" indent="-457200">
              <a:buFont typeface="+mj-lt"/>
              <a:buAutoNum type="arabicPeriod"/>
            </a:pPr>
            <a:r>
              <a:rPr lang="en-US" dirty="0"/>
              <a:t>Azure Notebooks.</a:t>
            </a:r>
          </a:p>
          <a:p>
            <a:pPr marL="457200" indent="-457200">
              <a:buFont typeface="+mj-lt"/>
              <a:buAutoNum type="arabicPeriod"/>
            </a:pPr>
            <a:r>
              <a:rPr lang="en-US" dirty="0"/>
              <a:t>Azure AutoML.</a:t>
            </a:r>
          </a:p>
          <a:p>
            <a:pPr marL="457200" indent="-457200">
              <a:buFont typeface="+mj-lt"/>
              <a:buAutoNum type="arabicPeriod"/>
            </a:pPr>
            <a:endParaRPr lang="en-US" dirty="0"/>
          </a:p>
          <a:p>
            <a:endParaRPr lang="en-DE" dirty="0"/>
          </a:p>
        </p:txBody>
      </p:sp>
      <p:pic>
        <p:nvPicPr>
          <p:cNvPr id="6" name="Picture 5">
            <a:extLst>
              <a:ext uri="{FF2B5EF4-FFF2-40B4-BE49-F238E27FC236}">
                <a16:creationId xmlns:a16="http://schemas.microsoft.com/office/drawing/2014/main" id="{B3E31587-8C62-80DD-87EA-149FE447FCA7}"/>
              </a:ext>
            </a:extLst>
          </p:cNvPr>
          <p:cNvPicPr>
            <a:picLocks noChangeAspect="1"/>
          </p:cNvPicPr>
          <p:nvPr/>
        </p:nvPicPr>
        <p:blipFill>
          <a:blip r:embed="rId2"/>
          <a:stretch>
            <a:fillRect/>
          </a:stretch>
        </p:blipFill>
        <p:spPr>
          <a:xfrm>
            <a:off x="6131080" y="2672744"/>
            <a:ext cx="5369545" cy="2053850"/>
          </a:xfrm>
          <a:prstGeom prst="rect">
            <a:avLst/>
          </a:prstGeom>
          <a:noFill/>
        </p:spPr>
      </p:pic>
      <p:sp>
        <p:nvSpPr>
          <p:cNvPr id="3" name="Title 2">
            <a:extLst>
              <a:ext uri="{FF2B5EF4-FFF2-40B4-BE49-F238E27FC236}">
                <a16:creationId xmlns:a16="http://schemas.microsoft.com/office/drawing/2014/main" id="{3D16EC90-0407-9A29-52CC-A4045A5E70A9}"/>
              </a:ext>
            </a:extLst>
          </p:cNvPr>
          <p:cNvSpPr>
            <a:spLocks noGrp="1"/>
          </p:cNvSpPr>
          <p:nvPr>
            <p:ph type="title"/>
          </p:nvPr>
        </p:nvSpPr>
        <p:spPr>
          <a:xfrm>
            <a:off x="691375" y="390719"/>
            <a:ext cx="10783229" cy="998344"/>
          </a:xfrm>
        </p:spPr>
        <p:txBody>
          <a:bodyPr anchor="t">
            <a:normAutofit/>
          </a:bodyPr>
          <a:lstStyle/>
          <a:p>
            <a:r>
              <a:rPr lang="en-US" dirty="0"/>
              <a:t>Training ML models</a:t>
            </a:r>
            <a:endParaRPr lang="en-DE" dirty="0"/>
          </a:p>
        </p:txBody>
      </p:sp>
      <p:sp>
        <p:nvSpPr>
          <p:cNvPr id="4" name="Rectangle 3">
            <a:extLst>
              <a:ext uri="{FF2B5EF4-FFF2-40B4-BE49-F238E27FC236}">
                <a16:creationId xmlns:a16="http://schemas.microsoft.com/office/drawing/2014/main" id="{5FA9C0FA-F269-13DB-29BE-5A4EF9427E70}"/>
              </a:ext>
            </a:extLst>
          </p:cNvPr>
          <p:cNvSpPr/>
          <p:nvPr/>
        </p:nvSpPr>
        <p:spPr>
          <a:xfrm>
            <a:off x="8790039" y="3028335"/>
            <a:ext cx="1494503" cy="140601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2057568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CF1BDB-F65A-86CB-D19F-FE061C627949}"/>
              </a:ext>
            </a:extLst>
          </p:cNvPr>
          <p:cNvSpPr>
            <a:spLocks noGrp="1"/>
          </p:cNvSpPr>
          <p:nvPr>
            <p:ph sz="half" idx="1"/>
          </p:nvPr>
        </p:nvSpPr>
        <p:spPr>
          <a:xfrm>
            <a:off x="726455" y="1524000"/>
            <a:ext cx="10783229" cy="4351338"/>
          </a:xfrm>
        </p:spPr>
        <p:txBody>
          <a:bodyPr/>
          <a:lstStyle/>
          <a:p>
            <a:pPr marL="342900" indent="-342900">
              <a:buFontTx/>
              <a:buChar char="-"/>
            </a:pPr>
            <a:r>
              <a:rPr lang="en-US" sz="1800" dirty="0"/>
              <a:t>Register the Dataset to use in AML.</a:t>
            </a:r>
          </a:p>
          <a:p>
            <a:pPr marL="342900" indent="-342900">
              <a:buFontTx/>
              <a:buChar char="-"/>
            </a:pPr>
            <a:r>
              <a:rPr lang="en-US" sz="1800" dirty="0"/>
              <a:t>Options to connect data in AML.</a:t>
            </a:r>
          </a:p>
          <a:p>
            <a:pPr marL="971550" lvl="1" indent="-285750"/>
            <a:r>
              <a:rPr lang="en-US" b="1" dirty="0"/>
              <a:t>Locally</a:t>
            </a:r>
            <a:r>
              <a:rPr lang="en-US" dirty="0"/>
              <a:t> (upload directly to AML from desktop).</a:t>
            </a:r>
          </a:p>
          <a:p>
            <a:pPr marL="971550" lvl="1" indent="-285750"/>
            <a:r>
              <a:rPr lang="en-US" b="1" dirty="0"/>
              <a:t>Web Files</a:t>
            </a:r>
            <a:r>
              <a:rPr lang="en-US" dirty="0"/>
              <a:t> (e.g., GitHub).</a:t>
            </a:r>
          </a:p>
          <a:p>
            <a:pPr marL="971550" lvl="1" indent="-285750"/>
            <a:r>
              <a:rPr lang="en-US" b="1" dirty="0"/>
              <a:t>Azure datastores </a:t>
            </a:r>
            <a:r>
              <a:rPr lang="en-US" dirty="0"/>
              <a:t>(e.g., Azure SQL DB, Blob storage and Data lake).</a:t>
            </a:r>
          </a:p>
          <a:p>
            <a:pPr marL="971550" lvl="1" indent="-285750"/>
            <a:endParaRPr lang="en-US" dirty="0"/>
          </a:p>
          <a:p>
            <a:pPr marL="342900" indent="-342900">
              <a:buFontTx/>
              <a:buChar char="-"/>
            </a:pPr>
            <a:r>
              <a:rPr lang="en-US" sz="1800" dirty="0"/>
              <a:t>Types of Dataset in AML.</a:t>
            </a:r>
          </a:p>
          <a:p>
            <a:pPr marL="971550" lvl="1" indent="-285750"/>
            <a:r>
              <a:rPr lang="en-US" b="1" dirty="0"/>
              <a:t>Tabular:</a:t>
            </a:r>
            <a:r>
              <a:rPr lang="en-US" dirty="0"/>
              <a:t> Displays data in table format e.g., Parquet, csv, </a:t>
            </a:r>
            <a:r>
              <a:rPr lang="en-US" dirty="0" err="1"/>
              <a:t>tsv</a:t>
            </a:r>
            <a:r>
              <a:rPr lang="en-US" dirty="0"/>
              <a:t>, </a:t>
            </a:r>
            <a:r>
              <a:rPr lang="en-US" dirty="0" err="1"/>
              <a:t>json</a:t>
            </a:r>
            <a:r>
              <a:rPr lang="en-US" dirty="0"/>
              <a:t> etc.</a:t>
            </a:r>
          </a:p>
          <a:p>
            <a:pPr marL="971550" lvl="1" indent="-285750"/>
            <a:r>
              <a:rPr lang="en-US" b="1" dirty="0"/>
              <a:t>File</a:t>
            </a:r>
            <a:r>
              <a:rPr lang="en-US" dirty="0"/>
              <a:t> : Connects to files in the data store or public URL( like open datasets).</a:t>
            </a:r>
          </a:p>
        </p:txBody>
      </p:sp>
      <p:sp>
        <p:nvSpPr>
          <p:cNvPr id="4" name="Title 3">
            <a:extLst>
              <a:ext uri="{FF2B5EF4-FFF2-40B4-BE49-F238E27FC236}">
                <a16:creationId xmlns:a16="http://schemas.microsoft.com/office/drawing/2014/main" id="{89C782F9-EF8C-12FD-0EAA-190D67E64B81}"/>
              </a:ext>
            </a:extLst>
          </p:cNvPr>
          <p:cNvSpPr>
            <a:spLocks noGrp="1"/>
          </p:cNvSpPr>
          <p:nvPr>
            <p:ph type="title"/>
          </p:nvPr>
        </p:nvSpPr>
        <p:spPr/>
        <p:txBody>
          <a:bodyPr/>
          <a:lstStyle/>
          <a:p>
            <a:r>
              <a:rPr lang="en-US" dirty="0"/>
              <a:t>Working with Data in Azure ML Studio</a:t>
            </a:r>
            <a:endParaRPr lang="en-DE" dirty="0"/>
          </a:p>
        </p:txBody>
      </p:sp>
    </p:spTree>
    <p:extLst>
      <p:ext uri="{BB962C8B-B14F-4D97-AF65-F5344CB8AC3E}">
        <p14:creationId xmlns:p14="http://schemas.microsoft.com/office/powerpoint/2010/main" val="25013531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49CD5-FB4D-8E99-A7EC-6D51D759A3E1}"/>
              </a:ext>
            </a:extLst>
          </p:cNvPr>
          <p:cNvSpPr>
            <a:spLocks noGrp="1"/>
          </p:cNvSpPr>
          <p:nvPr>
            <p:ph type="body" sz="quarter" idx="10"/>
          </p:nvPr>
        </p:nvSpPr>
        <p:spPr>
          <a:xfrm>
            <a:off x="638174" y="3912283"/>
            <a:ext cx="10848975" cy="1193459"/>
          </a:xfrm>
        </p:spPr>
        <p:txBody>
          <a:bodyPr anchor="b">
            <a:normAutofit fontScale="92500" lnSpcReduction="20000"/>
          </a:bodyPr>
          <a:lstStyle/>
          <a:p>
            <a:endParaRPr lang="en-US" sz="1300" dirty="0"/>
          </a:p>
          <a:p>
            <a:endParaRPr lang="en-US" sz="1300" dirty="0"/>
          </a:p>
          <a:p>
            <a:endParaRPr lang="en-US" sz="2000" dirty="0"/>
          </a:p>
          <a:p>
            <a:r>
              <a:rPr lang="en-US" sz="2200" dirty="0"/>
              <a:t>Demo: Azure Data Assets</a:t>
            </a:r>
          </a:p>
        </p:txBody>
      </p:sp>
      <p:sp>
        <p:nvSpPr>
          <p:cNvPr id="7" name="Text Placeholder 2">
            <a:extLst>
              <a:ext uri="{FF2B5EF4-FFF2-40B4-BE49-F238E27FC236}">
                <a16:creationId xmlns:a16="http://schemas.microsoft.com/office/drawing/2014/main" id="{6EA81DDE-E230-E061-8C8C-7A4C03DADB0F}"/>
              </a:ext>
            </a:extLst>
          </p:cNvPr>
          <p:cNvSpPr>
            <a:spLocks noGrp="1"/>
          </p:cNvSpPr>
          <p:nvPr>
            <p:ph type="body" sz="quarter" idx="11"/>
          </p:nvPr>
        </p:nvSpPr>
        <p:spPr>
          <a:xfrm>
            <a:off x="638174" y="5239658"/>
            <a:ext cx="10848975" cy="973430"/>
          </a:xfrm>
        </p:spPr>
        <p:txBody>
          <a:bodyPr/>
          <a:lstStyle/>
          <a:p>
            <a:pPr marL="342900" indent="-342900">
              <a:buFontTx/>
              <a:buChar char="-"/>
            </a:pPr>
            <a:r>
              <a:rPr lang="en-US" dirty="0"/>
              <a:t>Create a Datastore &amp; Select data from the datastore.</a:t>
            </a:r>
          </a:p>
          <a:p>
            <a:pPr marL="342900" indent="-342900">
              <a:buFontTx/>
              <a:buChar char="-"/>
            </a:pPr>
            <a:r>
              <a:rPr lang="en-US" dirty="0"/>
              <a:t>Register dataset in Azure ML Studio</a:t>
            </a:r>
          </a:p>
          <a:p>
            <a:pPr marL="342900" indent="-342900">
              <a:buFontTx/>
              <a:buChar char="-"/>
            </a:pPr>
            <a:endParaRPr lang="en-US" dirty="0"/>
          </a:p>
          <a:p>
            <a:pPr marL="342900" indent="-342900">
              <a:buFontTx/>
              <a:buChar char="-"/>
            </a:pPr>
            <a:endParaRPr lang="en-US" dirty="0"/>
          </a:p>
          <a:p>
            <a:pPr marL="342900" indent="-342900">
              <a:buFontTx/>
              <a:buChar char="-"/>
            </a:pPr>
            <a:endParaRPr lang="en-US" dirty="0"/>
          </a:p>
        </p:txBody>
      </p:sp>
    </p:spTree>
    <p:extLst>
      <p:ext uri="{BB962C8B-B14F-4D97-AF65-F5344CB8AC3E}">
        <p14:creationId xmlns:p14="http://schemas.microsoft.com/office/powerpoint/2010/main" val="4945023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8B535F-A4BE-DF16-5CE4-FB999E3798AD}"/>
              </a:ext>
            </a:extLst>
          </p:cNvPr>
          <p:cNvSpPr>
            <a:spLocks noGrp="1"/>
          </p:cNvSpPr>
          <p:nvPr>
            <p:ph idx="1"/>
          </p:nvPr>
        </p:nvSpPr>
        <p:spPr/>
        <p:txBody>
          <a:bodyPr/>
          <a:lstStyle/>
          <a:p>
            <a:pPr marL="342900" indent="-342900">
              <a:buFont typeface="Arial" panose="020B0604020202020204" pitchFamily="34" charset="0"/>
              <a:buChar char="•"/>
            </a:pPr>
            <a:r>
              <a:rPr lang="en-US" dirty="0"/>
              <a:t>Microsoft Azure Subscription with Credits (recommended for lab exercises).</a:t>
            </a:r>
          </a:p>
          <a:p>
            <a:pPr marL="342900" indent="-342900">
              <a:buFont typeface="Arial" panose="020B0604020202020204" pitchFamily="34" charset="0"/>
              <a:buChar char="•"/>
            </a:pPr>
            <a:r>
              <a:rPr lang="en-US" dirty="0"/>
              <a:t>Basics of Python, Machine Learning &amp; Azure Concepts.</a:t>
            </a:r>
            <a:endParaRPr lang="en-DE" dirty="0"/>
          </a:p>
        </p:txBody>
      </p:sp>
      <p:sp>
        <p:nvSpPr>
          <p:cNvPr id="3" name="Title 2">
            <a:extLst>
              <a:ext uri="{FF2B5EF4-FFF2-40B4-BE49-F238E27FC236}">
                <a16:creationId xmlns:a16="http://schemas.microsoft.com/office/drawing/2014/main" id="{38A5DE6C-5318-14F1-64DD-F8D1EEF54BBE}"/>
              </a:ext>
            </a:extLst>
          </p:cNvPr>
          <p:cNvSpPr>
            <a:spLocks noGrp="1"/>
          </p:cNvSpPr>
          <p:nvPr>
            <p:ph type="title"/>
          </p:nvPr>
        </p:nvSpPr>
        <p:spPr/>
        <p:txBody>
          <a:bodyPr/>
          <a:lstStyle/>
          <a:p>
            <a:r>
              <a:rPr lang="en-US" dirty="0"/>
              <a:t>Prerequisites</a:t>
            </a:r>
            <a:endParaRPr lang="en-DE" dirty="0"/>
          </a:p>
        </p:txBody>
      </p:sp>
    </p:spTree>
    <p:extLst>
      <p:ext uri="{BB962C8B-B14F-4D97-AF65-F5344CB8AC3E}">
        <p14:creationId xmlns:p14="http://schemas.microsoft.com/office/powerpoint/2010/main" val="200547305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540949-F008-4875-A8B7-8CD271C0E3D2}"/>
              </a:ext>
            </a:extLst>
          </p:cNvPr>
          <p:cNvSpPr>
            <a:spLocks noGrp="1"/>
          </p:cNvSpPr>
          <p:nvPr>
            <p:ph idx="1"/>
          </p:nvPr>
        </p:nvSpPr>
        <p:spPr>
          <a:xfrm>
            <a:off x="691376" y="1002632"/>
            <a:ext cx="10364475" cy="4872706"/>
          </a:xfrm>
        </p:spPr>
        <p:txBody>
          <a:bodyPr vert="horz" lIns="91440" tIns="45720" rIns="91440" bIns="45720" rtlCol="0" anchor="t">
            <a:noAutofit/>
          </a:bodyPr>
          <a:lstStyle/>
          <a:p>
            <a:r>
              <a:rPr lang="en-US" dirty="0">
                <a:latin typeface="Segoe UI Light"/>
                <a:cs typeface="Segoe UI Light"/>
              </a:rPr>
              <a:t>Azure ML Designer is a drag and drop option to build experiments and deploy machine learning pipelines.</a:t>
            </a:r>
          </a:p>
          <a:p>
            <a:pPr>
              <a:lnSpc>
                <a:spcPct val="100000"/>
              </a:lnSpc>
            </a:pPr>
            <a:r>
              <a:rPr lang="en-US" dirty="0">
                <a:latin typeface="Segoe UI Light"/>
                <a:cs typeface="Segoe UI Light"/>
              </a:rPr>
              <a:t>The Components of designer:</a:t>
            </a:r>
            <a:endParaRPr lang="en-US" dirty="0"/>
          </a:p>
          <a:p>
            <a:pPr marL="342900" indent="-342900">
              <a:lnSpc>
                <a:spcPct val="100000"/>
              </a:lnSpc>
              <a:buChar char="•"/>
            </a:pPr>
            <a:r>
              <a:rPr lang="en-US" dirty="0">
                <a:latin typeface="Segoe UI Light"/>
                <a:cs typeface="Segoe UI Light"/>
              </a:rPr>
              <a:t>Pipelines - Includes the dataset and analytical modules.</a:t>
            </a:r>
            <a:endParaRPr lang="en-US" dirty="0"/>
          </a:p>
          <a:p>
            <a:pPr marL="342900" indent="-342900">
              <a:lnSpc>
                <a:spcPct val="100000"/>
              </a:lnSpc>
              <a:buChar char="•"/>
            </a:pPr>
            <a:r>
              <a:rPr lang="en-US" dirty="0">
                <a:latin typeface="Segoe UI Light"/>
                <a:cs typeface="Segoe UI Light"/>
              </a:rPr>
              <a:t>Datasets - Consists of several data samples used to perform experiments.</a:t>
            </a:r>
          </a:p>
          <a:p>
            <a:pPr marL="342900" indent="-342900">
              <a:lnSpc>
                <a:spcPct val="100000"/>
              </a:lnSpc>
              <a:buChar char="•"/>
            </a:pPr>
            <a:r>
              <a:rPr lang="en-US" dirty="0">
                <a:latin typeface="Segoe UI Light"/>
                <a:cs typeface="Segoe UI Light"/>
              </a:rPr>
              <a:t>Components - An algorithm used to perform on the data.</a:t>
            </a:r>
            <a:endParaRPr lang="en-US" dirty="0"/>
          </a:p>
          <a:p>
            <a:pPr marL="342900" indent="-342900">
              <a:lnSpc>
                <a:spcPct val="100000"/>
              </a:lnSpc>
              <a:buChar char="•"/>
            </a:pPr>
            <a:r>
              <a:rPr lang="en-US" dirty="0">
                <a:latin typeface="Segoe UI Light"/>
                <a:cs typeface="Segoe UI Light"/>
              </a:rPr>
              <a:t>Compute resources - Resources used to run the pipeline.</a:t>
            </a:r>
            <a:endParaRPr lang="en-US" dirty="0">
              <a:cs typeface="Segoe UI Light"/>
            </a:endParaRPr>
          </a:p>
          <a:p>
            <a:pPr marL="342900" indent="-342900">
              <a:lnSpc>
                <a:spcPct val="100000"/>
              </a:lnSpc>
              <a:buChar char="•"/>
            </a:pPr>
            <a:r>
              <a:rPr lang="en-US" dirty="0">
                <a:latin typeface="Segoe UI Light"/>
                <a:cs typeface="Segoe UI Light"/>
              </a:rPr>
              <a:t>Deploy - Perform real-time inferencing through endpoint.</a:t>
            </a:r>
            <a:endParaRPr lang="en-US" dirty="0">
              <a:cs typeface="Segoe UI Light"/>
            </a:endParaRPr>
          </a:p>
          <a:p>
            <a:pPr marL="342900" indent="-342900">
              <a:lnSpc>
                <a:spcPct val="100000"/>
              </a:lnSpc>
              <a:buChar char="•"/>
            </a:pPr>
            <a:r>
              <a:rPr lang="en-US" dirty="0">
                <a:latin typeface="Segoe UI Light"/>
                <a:cs typeface="Segoe UI Light"/>
              </a:rPr>
              <a:t>Publish - Similar to real-time endpoint, additionally pipeline runs from external applications using REST.</a:t>
            </a:r>
            <a:endParaRPr lang="en-US" dirty="0">
              <a:cs typeface="Segoe UI Light"/>
            </a:endParaRPr>
          </a:p>
          <a:p>
            <a:pPr lvl="1" indent="0">
              <a:buNone/>
            </a:pPr>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4B6C4765-25A3-476A-AE97-4C665D1DF807}"/>
              </a:ext>
            </a:extLst>
          </p:cNvPr>
          <p:cNvSpPr>
            <a:spLocks noGrp="1"/>
          </p:cNvSpPr>
          <p:nvPr>
            <p:ph type="title"/>
          </p:nvPr>
        </p:nvSpPr>
        <p:spPr>
          <a:xfrm>
            <a:off x="700783" y="353089"/>
            <a:ext cx="10783229" cy="998344"/>
          </a:xfrm>
        </p:spPr>
        <p:txBody>
          <a:bodyPr/>
          <a:lstStyle/>
          <a:p>
            <a:r>
              <a:rPr lang="en-US">
                <a:latin typeface="Segoe UI Semibold"/>
                <a:cs typeface="Segoe UI Semibold"/>
              </a:rPr>
              <a:t>Model Training -Azure ML Designer</a:t>
            </a:r>
            <a:endParaRPr lang="en-US"/>
          </a:p>
        </p:txBody>
      </p:sp>
    </p:spTree>
    <p:extLst>
      <p:ext uri="{BB962C8B-B14F-4D97-AF65-F5344CB8AC3E}">
        <p14:creationId xmlns:p14="http://schemas.microsoft.com/office/powerpoint/2010/main" val="31650862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6EA81DDE-E230-E061-8C8C-7A4C03DADB0F}"/>
              </a:ext>
            </a:extLst>
          </p:cNvPr>
          <p:cNvSpPr>
            <a:spLocks noGrp="1"/>
          </p:cNvSpPr>
          <p:nvPr>
            <p:ph sz="half" idx="1"/>
          </p:nvPr>
        </p:nvSpPr>
        <p:spPr>
          <a:xfrm>
            <a:off x="690562" y="2104570"/>
            <a:ext cx="6323423" cy="3078957"/>
          </a:xfrm>
        </p:spPr>
        <p:txBody>
          <a:bodyPr>
            <a:normAutofit/>
          </a:bodyPr>
          <a:lstStyle/>
          <a:p>
            <a:r>
              <a:rPr lang="en-US" dirty="0"/>
              <a:t>Explore the Azure ML Designer</a:t>
            </a:r>
          </a:p>
          <a:p>
            <a:r>
              <a:rPr lang="en-US" dirty="0"/>
              <a:t>Create Compute in Azure ML Designer</a:t>
            </a:r>
          </a:p>
          <a:p>
            <a:r>
              <a:rPr lang="en-US" dirty="0"/>
              <a:t>Select ML Algorithm in Azure </a:t>
            </a:r>
            <a:r>
              <a:rPr lang="en-US" dirty="0" err="1"/>
              <a:t>Ml</a:t>
            </a:r>
            <a:r>
              <a:rPr lang="en-US" dirty="0"/>
              <a:t> Designer</a:t>
            </a:r>
          </a:p>
          <a:p>
            <a:r>
              <a:rPr lang="en-US" dirty="0"/>
              <a:t>Deploy Azure ML Designer Environment. </a:t>
            </a:r>
          </a:p>
          <a:p>
            <a:endParaRPr lang="en-US" dirty="0"/>
          </a:p>
        </p:txBody>
      </p:sp>
      <p:sp>
        <p:nvSpPr>
          <p:cNvPr id="2" name="Text Placeholder 1">
            <a:extLst>
              <a:ext uri="{FF2B5EF4-FFF2-40B4-BE49-F238E27FC236}">
                <a16:creationId xmlns:a16="http://schemas.microsoft.com/office/drawing/2014/main" id="{D9D49CD5-FB4D-8E99-A7EC-6D51D759A3E1}"/>
              </a:ext>
            </a:extLst>
          </p:cNvPr>
          <p:cNvSpPr>
            <a:spLocks noGrp="1"/>
          </p:cNvSpPr>
          <p:nvPr>
            <p:ph type="title"/>
          </p:nvPr>
        </p:nvSpPr>
        <p:spPr>
          <a:xfrm>
            <a:off x="690562" y="390719"/>
            <a:ext cx="6323423" cy="1409052"/>
          </a:xfrm>
        </p:spPr>
        <p:txBody>
          <a:bodyPr anchor="t">
            <a:normAutofit/>
          </a:bodyPr>
          <a:lstStyle/>
          <a:p>
            <a:endParaRPr lang="en-US" sz="1700" dirty="0"/>
          </a:p>
          <a:p>
            <a:endParaRPr lang="en-US" sz="2200" dirty="0"/>
          </a:p>
          <a:p>
            <a:endParaRPr lang="en-US" sz="2200" b="0" dirty="0"/>
          </a:p>
          <a:p>
            <a:r>
              <a:rPr lang="en-US" sz="2200" b="0" dirty="0"/>
              <a:t>Demo: Azure ML Designer</a:t>
            </a:r>
          </a:p>
          <a:p>
            <a:endParaRPr lang="en-US" sz="1700" b="0" dirty="0"/>
          </a:p>
        </p:txBody>
      </p:sp>
    </p:spTree>
    <p:extLst>
      <p:ext uri="{BB962C8B-B14F-4D97-AF65-F5344CB8AC3E}">
        <p14:creationId xmlns:p14="http://schemas.microsoft.com/office/powerpoint/2010/main" val="33811225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6BE12-F436-4014-A5FC-5A93FC382AA8}"/>
              </a:ext>
            </a:extLst>
          </p:cNvPr>
          <p:cNvSpPr>
            <a:spLocks noGrp="1"/>
          </p:cNvSpPr>
          <p:nvPr>
            <p:ph idx="1"/>
          </p:nvPr>
        </p:nvSpPr>
        <p:spPr>
          <a:xfrm>
            <a:off x="901928" y="1173080"/>
            <a:ext cx="11214360" cy="5494335"/>
          </a:xfrm>
        </p:spPr>
        <p:txBody>
          <a:bodyPr vert="horz" lIns="91440" tIns="45720" rIns="91440" bIns="45720" rtlCol="0" anchor="t">
            <a:noAutofit/>
          </a:bodyPr>
          <a:lstStyle/>
          <a:p>
            <a:pPr marL="342900" indent="-342900" algn="just">
              <a:lnSpc>
                <a:spcPct val="100000"/>
              </a:lnSpc>
              <a:buChar char="•"/>
            </a:pPr>
            <a:r>
              <a:rPr lang="en-US" sz="1800" dirty="0">
                <a:latin typeface="Segoe UI Light"/>
                <a:cs typeface="Segoe UI Light"/>
              </a:rPr>
              <a:t>AutoML builds the best ml model rapidly by automating the iterative process of training and evaluating models.</a:t>
            </a:r>
            <a:endParaRPr lang="en-US" sz="1800" dirty="0"/>
          </a:p>
          <a:p>
            <a:pPr marL="342900" indent="-342900" algn="just">
              <a:lnSpc>
                <a:spcPct val="100000"/>
              </a:lnSpc>
              <a:buChar char="•"/>
            </a:pPr>
            <a:r>
              <a:rPr lang="en-US" sz="1800" dirty="0">
                <a:latin typeface="Segoe UI Light"/>
                <a:cs typeface="Segoe UI Light"/>
              </a:rPr>
              <a:t>Azure Machine Learning offers two experiences to work with automated ML:</a:t>
            </a:r>
            <a:endParaRPr lang="en-US" sz="1800" dirty="0">
              <a:cs typeface="Segoe UI Light"/>
            </a:endParaRPr>
          </a:p>
          <a:p>
            <a:pPr marL="1028700" lvl="1" indent="-285750" algn="just">
              <a:lnSpc>
                <a:spcPct val="100000"/>
              </a:lnSpc>
            </a:pPr>
            <a:r>
              <a:rPr lang="en-US" dirty="0">
                <a:latin typeface="Segoe UI Light"/>
                <a:cs typeface="Segoe UI Light"/>
              </a:rPr>
              <a:t>Azure ML SDK (Code based Version)</a:t>
            </a:r>
            <a:endParaRPr lang="en-US" dirty="0">
              <a:cs typeface="Segoe UI Light"/>
            </a:endParaRPr>
          </a:p>
          <a:p>
            <a:pPr marL="1028700" lvl="1" indent="-285750" algn="just">
              <a:lnSpc>
                <a:spcPct val="100000"/>
              </a:lnSpc>
            </a:pPr>
            <a:r>
              <a:rPr lang="en-US" dirty="0">
                <a:latin typeface="Segoe UI Light"/>
                <a:cs typeface="Segoe UI Light"/>
              </a:rPr>
              <a:t>Azure ML Studio (No-Code based Version)</a:t>
            </a:r>
            <a:endParaRPr lang="en-US" dirty="0">
              <a:cs typeface="Segoe UI Light"/>
            </a:endParaRPr>
          </a:p>
          <a:p>
            <a:pPr marL="342900" indent="-342900" algn="just">
              <a:lnSpc>
                <a:spcPct val="100000"/>
              </a:lnSpc>
              <a:buChar char="•"/>
            </a:pPr>
            <a:r>
              <a:rPr lang="en-US" sz="1800" dirty="0">
                <a:latin typeface="Segoe UI Light"/>
                <a:cs typeface="Segoe UI Light"/>
              </a:rPr>
              <a:t>AutoML can be used for: Classification, Regression, Time-series forecasting.</a:t>
            </a:r>
            <a:endParaRPr lang="en-US" sz="1800" dirty="0">
              <a:cs typeface="Segoe UI Light"/>
            </a:endParaRPr>
          </a:p>
          <a:p>
            <a:pPr marL="342900" indent="-342900" algn="just">
              <a:lnSpc>
                <a:spcPct val="100000"/>
              </a:lnSpc>
              <a:buChar char="•"/>
            </a:pPr>
            <a:r>
              <a:rPr lang="en-US" sz="1800" dirty="0">
                <a:latin typeface="Segoe UI Light"/>
                <a:cs typeface="Segoe UI Light"/>
              </a:rPr>
              <a:t>AutoML Steps:</a:t>
            </a:r>
            <a:endParaRPr lang="en-US" sz="1800" dirty="0"/>
          </a:p>
          <a:p>
            <a:pPr marL="1028700" lvl="1" indent="0" algn="just">
              <a:lnSpc>
                <a:spcPct val="100000"/>
              </a:lnSpc>
            </a:pPr>
            <a:r>
              <a:rPr lang="en-US" dirty="0">
                <a:latin typeface="Segoe UI Light"/>
                <a:cs typeface="Segoe UI Light"/>
              </a:rPr>
              <a:t> Identify ML Problem,</a:t>
            </a:r>
            <a:endParaRPr lang="en-US" dirty="0">
              <a:cs typeface="Segoe UI Light"/>
            </a:endParaRPr>
          </a:p>
          <a:p>
            <a:pPr marL="1028700" lvl="1" indent="0" algn="just">
              <a:lnSpc>
                <a:spcPct val="100000"/>
              </a:lnSpc>
            </a:pPr>
            <a:r>
              <a:rPr lang="en-US" dirty="0">
                <a:latin typeface="Segoe UI Light"/>
                <a:cs typeface="Segoe UI Light"/>
              </a:rPr>
              <a:t> Choose platform to work with AutoML,</a:t>
            </a:r>
            <a:endParaRPr lang="en-US" dirty="0">
              <a:cs typeface="Segoe UI Light"/>
            </a:endParaRPr>
          </a:p>
          <a:p>
            <a:pPr marL="1028700" lvl="1" indent="0" algn="just">
              <a:lnSpc>
                <a:spcPct val="100000"/>
              </a:lnSpc>
            </a:pPr>
            <a:r>
              <a:rPr lang="en-US" dirty="0">
                <a:latin typeface="Segoe UI Light"/>
                <a:cs typeface="Segoe UI Light"/>
              </a:rPr>
              <a:t> Selection of data source, </a:t>
            </a:r>
            <a:endParaRPr lang="en-US" dirty="0"/>
          </a:p>
          <a:p>
            <a:pPr marL="1028700" lvl="1" indent="0" algn="just">
              <a:lnSpc>
                <a:spcPct val="100000"/>
              </a:lnSpc>
            </a:pPr>
            <a:r>
              <a:rPr lang="en-US" dirty="0">
                <a:latin typeface="Segoe UI Light"/>
                <a:cs typeface="Segoe UI Light"/>
              </a:rPr>
              <a:t> Compute target configuration, </a:t>
            </a:r>
            <a:endParaRPr lang="en-US" dirty="0"/>
          </a:p>
          <a:p>
            <a:pPr marL="1028700" lvl="1" indent="0" algn="just">
              <a:lnSpc>
                <a:spcPct val="100000"/>
              </a:lnSpc>
            </a:pPr>
            <a:r>
              <a:rPr lang="en-US" dirty="0">
                <a:latin typeface="Segoe UI Light"/>
                <a:cs typeface="Segoe UI Light"/>
              </a:rPr>
              <a:t> Configure AutoML parameters,</a:t>
            </a:r>
            <a:endParaRPr lang="en-US" dirty="0">
              <a:cs typeface="Segoe UI Light"/>
            </a:endParaRPr>
          </a:p>
          <a:p>
            <a:pPr marL="1028700" lvl="1" indent="0" algn="just">
              <a:lnSpc>
                <a:spcPct val="100000"/>
              </a:lnSpc>
            </a:pPr>
            <a:r>
              <a:rPr lang="en-US" dirty="0">
                <a:latin typeface="Segoe UI Light"/>
                <a:cs typeface="Segoe UI Light"/>
              </a:rPr>
              <a:t> Training run submission,</a:t>
            </a:r>
            <a:endParaRPr lang="en-US" dirty="0">
              <a:cs typeface="Segoe UI Light"/>
            </a:endParaRPr>
          </a:p>
          <a:p>
            <a:pPr marL="1028700" lvl="1" indent="0" algn="just">
              <a:lnSpc>
                <a:spcPct val="100000"/>
              </a:lnSpc>
            </a:pPr>
            <a:r>
              <a:rPr lang="en-US" dirty="0">
                <a:latin typeface="Segoe UI Light"/>
                <a:cs typeface="Segoe UI Light"/>
              </a:rPr>
              <a:t> Review results,</a:t>
            </a:r>
            <a:endParaRPr lang="en-US" dirty="0">
              <a:cs typeface="Segoe UI Light"/>
            </a:endParaRPr>
          </a:p>
          <a:p>
            <a:pPr marL="1028700" lvl="1" indent="0" algn="just">
              <a:lnSpc>
                <a:spcPct val="100000"/>
              </a:lnSpc>
            </a:pPr>
            <a:r>
              <a:rPr lang="en-US" dirty="0">
                <a:latin typeface="Segoe UI Light"/>
                <a:cs typeface="Segoe UI Light"/>
              </a:rPr>
              <a:t> Publish the selected model.</a:t>
            </a:r>
            <a:endParaRPr lang="en-US" dirty="0">
              <a:cs typeface="Segoe UI Light"/>
            </a:endParaRPr>
          </a:p>
          <a:p>
            <a:pPr marL="342900" indent="-342900" algn="just">
              <a:lnSpc>
                <a:spcPct val="100000"/>
              </a:lnSpc>
              <a:buChar char="•"/>
            </a:pPr>
            <a:endParaRPr lang="en-US" dirty="0"/>
          </a:p>
          <a:p>
            <a:pPr marL="1028700" lvl="1" algn="just">
              <a:lnSpc>
                <a:spcPct val="100000"/>
              </a:lnSpc>
              <a:buChar char="•"/>
            </a:pPr>
            <a:endParaRPr lang="en-US" dirty="0"/>
          </a:p>
          <a:p>
            <a:pPr marL="342900" indent="-342900" algn="just">
              <a:lnSpc>
                <a:spcPct val="100000"/>
              </a:lnSpc>
              <a:buChar char="•"/>
            </a:pPr>
            <a:endParaRPr lang="en-US" dirty="0"/>
          </a:p>
          <a:p>
            <a:pPr marL="342900" indent="-342900" algn="just">
              <a:lnSpc>
                <a:spcPct val="100000"/>
              </a:lnSpc>
              <a:buChar char="•"/>
            </a:pPr>
            <a:endParaRPr lang="en-US" dirty="0"/>
          </a:p>
          <a:p>
            <a:pPr marL="342900" indent="-342900" algn="just">
              <a:lnSpc>
                <a:spcPct val="100000"/>
              </a:lnSpc>
              <a:buChar char="•"/>
            </a:pPr>
            <a:endParaRPr lang="en-US" dirty="0"/>
          </a:p>
          <a:p>
            <a:pPr marL="342900" indent="-342900" algn="just">
              <a:lnSpc>
                <a:spcPct val="100000"/>
              </a:lnSpc>
              <a:buChar char="•"/>
            </a:pPr>
            <a:endParaRPr lang="en-US" dirty="0"/>
          </a:p>
        </p:txBody>
      </p:sp>
      <p:sp>
        <p:nvSpPr>
          <p:cNvPr id="3" name="Title 2">
            <a:extLst>
              <a:ext uri="{FF2B5EF4-FFF2-40B4-BE49-F238E27FC236}">
                <a16:creationId xmlns:a16="http://schemas.microsoft.com/office/drawing/2014/main" id="{6A031897-32CD-4D55-A635-DF08D34B301B}"/>
              </a:ext>
            </a:extLst>
          </p:cNvPr>
          <p:cNvSpPr>
            <a:spLocks noGrp="1"/>
          </p:cNvSpPr>
          <p:nvPr>
            <p:ph type="title"/>
          </p:nvPr>
        </p:nvSpPr>
        <p:spPr>
          <a:xfrm>
            <a:off x="380697" y="317277"/>
            <a:ext cx="12252144" cy="998344"/>
          </a:xfrm>
        </p:spPr>
        <p:txBody>
          <a:bodyPr>
            <a:normAutofit/>
          </a:bodyPr>
          <a:lstStyle/>
          <a:p>
            <a:r>
              <a:rPr lang="en-US">
                <a:latin typeface="Segoe UI Semibold"/>
                <a:cs typeface="Segoe UI Semibold"/>
              </a:rPr>
              <a:t>Model Training - Automated Machine Learning(</a:t>
            </a:r>
            <a:r>
              <a:rPr lang="en-US" err="1">
                <a:latin typeface="Segoe UI Semibold"/>
                <a:cs typeface="Segoe UI Semibold"/>
              </a:rPr>
              <a:t>AutoML</a:t>
            </a:r>
            <a:r>
              <a:rPr lang="en-US">
                <a:latin typeface="Segoe UI Semibold"/>
                <a:cs typeface="Segoe UI Semibold"/>
              </a:rPr>
              <a:t>)</a:t>
            </a:r>
            <a:endParaRPr lang="en-US"/>
          </a:p>
        </p:txBody>
      </p:sp>
    </p:spTree>
    <p:extLst>
      <p:ext uri="{BB962C8B-B14F-4D97-AF65-F5344CB8AC3E}">
        <p14:creationId xmlns:p14="http://schemas.microsoft.com/office/powerpoint/2010/main" val="25719306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13131F-476B-9774-C36B-AA4C5277D7AA}"/>
              </a:ext>
            </a:extLst>
          </p:cNvPr>
          <p:cNvSpPr>
            <a:spLocks noGrp="1"/>
          </p:cNvSpPr>
          <p:nvPr>
            <p:ph idx="1"/>
          </p:nvPr>
        </p:nvSpPr>
        <p:spPr>
          <a:xfrm>
            <a:off x="829086" y="1389062"/>
            <a:ext cx="10645519" cy="4486275"/>
          </a:xfrm>
        </p:spPr>
        <p:txBody>
          <a:bodyPr vert="horz" lIns="91440" tIns="45720" rIns="91440" bIns="45720" rtlCol="0" anchor="t">
            <a:noAutofit/>
          </a:bodyPr>
          <a:lstStyle/>
          <a:p>
            <a:pPr marL="342900" indent="-342900">
              <a:buChar char="•"/>
            </a:pPr>
            <a:r>
              <a:rPr lang="en-US" dirty="0">
                <a:latin typeface="Segoe UI Light"/>
                <a:cs typeface="Segoe UI Light"/>
              </a:rPr>
              <a:t>Manage and interact with Azure services programmatically in language of developer's choice.</a:t>
            </a:r>
            <a:endParaRPr lang="en-US" dirty="0"/>
          </a:p>
          <a:p>
            <a:pPr marL="342900" indent="-342900">
              <a:buChar char="•"/>
            </a:pPr>
            <a:r>
              <a:rPr lang="en-US" dirty="0">
                <a:latin typeface="Segoe UI Light"/>
                <a:cs typeface="Segoe UI Light"/>
              </a:rPr>
              <a:t>Full control of development environment and dependencies involved.</a:t>
            </a:r>
          </a:p>
          <a:p>
            <a:pPr marL="342900" indent="-342900">
              <a:buChar char="•"/>
            </a:pPr>
            <a:r>
              <a:rPr lang="en-US" dirty="0">
                <a:latin typeface="Segoe UI Light"/>
                <a:cs typeface="Segoe UI Light"/>
              </a:rPr>
              <a:t>Azure SDK Documentation : </a:t>
            </a:r>
            <a:r>
              <a:rPr lang="en-US" dirty="0">
                <a:latin typeface="Segoe UI Light"/>
                <a:cs typeface="Segoe UI Light"/>
                <a:hlinkClick r:id="rId2"/>
              </a:rPr>
              <a:t>https://docs.microsoft.com/en-us/azure/developer/</a:t>
            </a:r>
            <a:endParaRPr lang="en-US" dirty="0"/>
          </a:p>
          <a:p>
            <a:pPr marL="342900" indent="-342900">
              <a:buChar char="•"/>
            </a:pPr>
            <a:r>
              <a:rPr lang="en-US" dirty="0">
                <a:latin typeface="Segoe UI Light"/>
                <a:cs typeface="Segoe UI Light"/>
              </a:rPr>
              <a:t>GitHub URL: </a:t>
            </a:r>
            <a:r>
              <a:rPr lang="en-US" dirty="0">
                <a:latin typeface="Segoe UI Light"/>
                <a:cs typeface="Segoe UI Light"/>
                <a:hlinkClick r:id="rId3"/>
              </a:rPr>
              <a:t>https://github.com/Azure/azure-sdk</a:t>
            </a:r>
            <a:endParaRPr lang="en-US" dirty="0">
              <a:latin typeface="Segoe UI Light"/>
              <a:cs typeface="Segoe UI Light"/>
            </a:endParaRPr>
          </a:p>
          <a:p>
            <a:endParaRPr lang="en-US" dirty="0"/>
          </a:p>
          <a:p>
            <a:pPr marL="342900" indent="-342900">
              <a:buChar char="•"/>
            </a:pPr>
            <a:endParaRPr lang="en-US" dirty="0"/>
          </a:p>
          <a:p>
            <a:pPr marL="342900" indent="-342900">
              <a:buChar char="•"/>
            </a:pPr>
            <a:endParaRPr lang="en-US" dirty="0"/>
          </a:p>
          <a:p>
            <a:pPr marL="342900" indent="-342900">
              <a:buChar char="•"/>
            </a:pPr>
            <a:endParaRPr lang="en-US" dirty="0"/>
          </a:p>
        </p:txBody>
      </p:sp>
      <p:sp>
        <p:nvSpPr>
          <p:cNvPr id="3" name="Title 2">
            <a:extLst>
              <a:ext uri="{FF2B5EF4-FFF2-40B4-BE49-F238E27FC236}">
                <a16:creationId xmlns:a16="http://schemas.microsoft.com/office/drawing/2014/main" id="{15FC23A7-8F1F-9674-8FAF-5A6C3846FECE}"/>
              </a:ext>
            </a:extLst>
          </p:cNvPr>
          <p:cNvSpPr>
            <a:spLocks noGrp="1"/>
          </p:cNvSpPr>
          <p:nvPr>
            <p:ph type="title"/>
          </p:nvPr>
        </p:nvSpPr>
        <p:spPr/>
        <p:txBody>
          <a:bodyPr/>
          <a:lstStyle/>
          <a:p>
            <a:r>
              <a:rPr lang="en-US" dirty="0"/>
              <a:t>Azure Machine Learning SDK</a:t>
            </a:r>
          </a:p>
        </p:txBody>
      </p:sp>
    </p:spTree>
    <p:extLst>
      <p:ext uri="{BB962C8B-B14F-4D97-AF65-F5344CB8AC3E}">
        <p14:creationId xmlns:p14="http://schemas.microsoft.com/office/powerpoint/2010/main" val="12997641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DC5386-797B-5509-FCEB-565E47A9C023}"/>
              </a:ext>
            </a:extLst>
          </p:cNvPr>
          <p:cNvSpPr>
            <a:spLocks noGrp="1"/>
          </p:cNvSpPr>
          <p:nvPr>
            <p:ph idx="1"/>
          </p:nvPr>
        </p:nvSpPr>
        <p:spPr>
          <a:xfrm>
            <a:off x="573388" y="968195"/>
            <a:ext cx="11205657" cy="5127805"/>
          </a:xfrm>
        </p:spPr>
        <p:txBody>
          <a:bodyPr/>
          <a:lstStyle/>
          <a:p>
            <a:r>
              <a:rPr lang="en-US" sz="1800" dirty="0"/>
              <a:t>A lot of data science and machine learning experimentation is performed by running code in notebooks. </a:t>
            </a:r>
          </a:p>
          <a:p>
            <a:r>
              <a:rPr lang="en-US" sz="1800" dirty="0"/>
              <a:t>The compute instance includes fully featured Python notebook environments (Jupyter, </a:t>
            </a:r>
            <a:r>
              <a:rPr lang="en-US" sz="1800" dirty="0" err="1"/>
              <a:t>JuypyterLab</a:t>
            </a:r>
            <a:r>
              <a:rPr lang="en-US" sz="1800" dirty="0"/>
              <a:t>, VS Code) that we can use for extensive work; but for basic notebook editing, we can use the built-in Notebooks page in Azure Machine learning studio.</a:t>
            </a:r>
          </a:p>
          <a:p>
            <a:pPr marL="342900" indent="-342900">
              <a:buFont typeface="+mj-lt"/>
              <a:buAutoNum type="arabicPeriod"/>
            </a:pPr>
            <a:r>
              <a:rPr lang="en-US" sz="1800" dirty="0"/>
              <a:t>In Azure Machine Learning studio, view the </a:t>
            </a:r>
            <a:r>
              <a:rPr lang="en-US" sz="1800" b="1" dirty="0"/>
              <a:t>Notebooks</a:t>
            </a:r>
            <a:r>
              <a:rPr lang="en-US" sz="1800" dirty="0"/>
              <a:t> page.</a:t>
            </a:r>
          </a:p>
          <a:p>
            <a:pPr marL="342900" indent="-342900">
              <a:buFont typeface="+mj-lt"/>
              <a:buAutoNum type="arabicPeriod"/>
            </a:pPr>
            <a:r>
              <a:rPr lang="en-US" sz="1800" dirty="0"/>
              <a:t>If a message describing new features is displayed, close it.</a:t>
            </a:r>
          </a:p>
          <a:p>
            <a:pPr marL="342900" indent="-342900">
              <a:buFont typeface="+mj-lt"/>
              <a:buAutoNum type="arabicPeriod"/>
            </a:pPr>
            <a:r>
              <a:rPr lang="en-US" sz="1800" dirty="0"/>
              <a:t>Select </a:t>
            </a:r>
            <a:r>
              <a:rPr lang="en-US" sz="1800" b="1" dirty="0"/>
              <a:t>Terminal</a:t>
            </a:r>
            <a:r>
              <a:rPr lang="en-US" sz="1800" dirty="0"/>
              <a:t> or the </a:t>
            </a:r>
            <a:r>
              <a:rPr lang="en-US" sz="1800" b="1" dirty="0"/>
              <a:t>Open terminal </a:t>
            </a:r>
            <a:r>
              <a:rPr lang="en-US" sz="1800" dirty="0"/>
              <a:t>icon to open a terminal and ensure that its </a:t>
            </a:r>
            <a:r>
              <a:rPr lang="en-US" sz="1800" b="1" dirty="0"/>
              <a:t>Compute</a:t>
            </a:r>
            <a:r>
              <a:rPr lang="en-US" sz="1800" dirty="0"/>
              <a:t> is set to your compute instance and that the current path is the </a:t>
            </a:r>
            <a:r>
              <a:rPr lang="en-US" sz="1800" b="1" dirty="0"/>
              <a:t>/users/your-user-name </a:t>
            </a:r>
            <a:r>
              <a:rPr lang="en-US" sz="1800" dirty="0"/>
              <a:t>folder.</a:t>
            </a:r>
          </a:p>
          <a:p>
            <a:pPr marL="342900" indent="-342900">
              <a:buFont typeface="+mj-lt"/>
              <a:buAutoNum type="arabicPeriod"/>
            </a:pPr>
            <a:r>
              <a:rPr lang="en-US" sz="1800" dirty="0"/>
              <a:t>Enter the following command to clone a Git repository containing notebooks, data, and other files to your workspace: git clone </a:t>
            </a:r>
            <a:r>
              <a:rPr lang="en-US" sz="1800" b="1" dirty="0">
                <a:hlinkClick r:id="rId3"/>
              </a:rPr>
              <a:t>https://github.com/sebastianbirk/datascience-bootcamp</a:t>
            </a:r>
            <a:endParaRPr lang="en-US" sz="1800" b="1" dirty="0"/>
          </a:p>
          <a:p>
            <a:pPr marL="342900" indent="-342900">
              <a:buFont typeface="+mj-lt"/>
              <a:buAutoNum type="arabicPeriod"/>
            </a:pPr>
            <a:r>
              <a:rPr lang="en-US" sz="1800" dirty="0"/>
              <a:t>When the command has completed, in the Files pane, click ↻ to refresh the view and verify that a new /users/your-user-name/</a:t>
            </a:r>
            <a:r>
              <a:rPr lang="en-US" sz="1800" dirty="0" err="1"/>
              <a:t>datascience</a:t>
            </a:r>
            <a:r>
              <a:rPr lang="en-US" sz="1800" dirty="0"/>
              <a:t>-bootcamp folder has been created. This folder contains multiple .</a:t>
            </a:r>
            <a:r>
              <a:rPr lang="en-US" sz="1800" dirty="0" err="1"/>
              <a:t>ipynb</a:t>
            </a:r>
            <a:r>
              <a:rPr lang="en-US" sz="1800" dirty="0"/>
              <a:t> notebook files.</a:t>
            </a:r>
          </a:p>
          <a:p>
            <a:pPr marL="342900" indent="-342900">
              <a:buFont typeface="+mj-lt"/>
              <a:buAutoNum type="arabicPeriod"/>
            </a:pPr>
            <a:r>
              <a:rPr lang="en-US" sz="1800" dirty="0"/>
              <a:t>Close the terminal pane, terminating the session.</a:t>
            </a:r>
          </a:p>
          <a:p>
            <a:pPr marL="342900" indent="-342900">
              <a:buFont typeface="+mj-lt"/>
              <a:buAutoNum type="arabicPeriod"/>
            </a:pPr>
            <a:r>
              <a:rPr lang="en-US" sz="1800" dirty="0"/>
              <a:t>In the /users/your-user-name/</a:t>
            </a:r>
            <a:r>
              <a:rPr lang="en-US" sz="1800" dirty="0" err="1"/>
              <a:t>datascience</a:t>
            </a:r>
            <a:r>
              <a:rPr lang="en-US" sz="1800" dirty="0"/>
              <a:t>-bootcamp folder, open a notebook. Then read the notes and follow the instructions it contains.</a:t>
            </a:r>
            <a:endParaRPr lang="en-DE" sz="1800" dirty="0"/>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b="1" dirty="0"/>
          </a:p>
        </p:txBody>
      </p:sp>
      <p:sp>
        <p:nvSpPr>
          <p:cNvPr id="3" name="Title 2">
            <a:extLst>
              <a:ext uri="{FF2B5EF4-FFF2-40B4-BE49-F238E27FC236}">
                <a16:creationId xmlns:a16="http://schemas.microsoft.com/office/drawing/2014/main" id="{9AE273A4-CC5C-0941-7638-3795EF24ADF7}"/>
              </a:ext>
            </a:extLst>
          </p:cNvPr>
          <p:cNvSpPr>
            <a:spLocks noGrp="1"/>
          </p:cNvSpPr>
          <p:nvPr>
            <p:ph type="title"/>
          </p:nvPr>
        </p:nvSpPr>
        <p:spPr>
          <a:xfrm>
            <a:off x="691376" y="233403"/>
            <a:ext cx="10783229" cy="734792"/>
          </a:xfrm>
        </p:spPr>
        <p:txBody>
          <a:bodyPr/>
          <a:lstStyle/>
          <a:p>
            <a:r>
              <a:rPr lang="en-US" dirty="0"/>
              <a:t>Exploring Azure Machine Learning SDK</a:t>
            </a:r>
            <a:endParaRPr lang="en-DE" dirty="0"/>
          </a:p>
        </p:txBody>
      </p:sp>
    </p:spTree>
    <p:extLst>
      <p:ext uri="{BB962C8B-B14F-4D97-AF65-F5344CB8AC3E}">
        <p14:creationId xmlns:p14="http://schemas.microsoft.com/office/powerpoint/2010/main" val="30223786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D51B511-7B28-ECBB-3288-321CAF72A406}"/>
              </a:ext>
            </a:extLst>
          </p:cNvPr>
          <p:cNvSpPr>
            <a:spLocks noGrp="1"/>
          </p:cNvSpPr>
          <p:nvPr>
            <p:ph type="body" sz="quarter" idx="10"/>
          </p:nvPr>
        </p:nvSpPr>
        <p:spPr>
          <a:xfrm>
            <a:off x="638174" y="3450274"/>
            <a:ext cx="10848975" cy="1363399"/>
          </a:xfrm>
        </p:spPr>
        <p:txBody>
          <a:bodyPr anchor="b">
            <a:normAutofit/>
          </a:bodyPr>
          <a:lstStyle/>
          <a:p>
            <a:r>
              <a:rPr lang="en-US" sz="4400" dirty="0"/>
              <a:t>Demo: AutoML </a:t>
            </a:r>
            <a:br>
              <a:rPr lang="en-US" sz="4400" dirty="0"/>
            </a:br>
            <a:endParaRPr lang="en-US" sz="4400" dirty="0"/>
          </a:p>
        </p:txBody>
      </p:sp>
      <p:sp>
        <p:nvSpPr>
          <p:cNvPr id="2" name="Text Placeholder 1">
            <a:extLst>
              <a:ext uri="{FF2B5EF4-FFF2-40B4-BE49-F238E27FC236}">
                <a16:creationId xmlns:a16="http://schemas.microsoft.com/office/drawing/2014/main" id="{D9D49CD5-FB4D-8E99-A7EC-6D51D759A3E1}"/>
              </a:ext>
            </a:extLst>
          </p:cNvPr>
          <p:cNvSpPr>
            <a:spLocks noGrp="1"/>
          </p:cNvSpPr>
          <p:nvPr>
            <p:ph type="body" sz="quarter" idx="12"/>
          </p:nvPr>
        </p:nvSpPr>
        <p:spPr>
          <a:xfrm>
            <a:off x="638174" y="4572000"/>
            <a:ext cx="10848975" cy="1167117"/>
          </a:xfrm>
        </p:spPr>
        <p:txBody>
          <a:bodyPr>
            <a:normAutofit fontScale="85000" lnSpcReduction="20000"/>
          </a:bodyPr>
          <a:lstStyle/>
          <a:p>
            <a:endParaRPr lang="en-US" dirty="0"/>
          </a:p>
          <a:p>
            <a:pPr marL="457200" indent="-457200">
              <a:buFont typeface="Arial" panose="020B0604020202020204" pitchFamily="34" charset="0"/>
              <a:buChar char="•"/>
            </a:pPr>
            <a:r>
              <a:rPr lang="en-US" dirty="0"/>
              <a:t>AutoML run in Azure Machine Learning Studio.</a:t>
            </a:r>
          </a:p>
          <a:p>
            <a:pPr marL="457200" indent="-457200">
              <a:buFont typeface="Arial" panose="020B0604020202020204" pitchFamily="34" charset="0"/>
              <a:buChar char="•"/>
            </a:pPr>
            <a:r>
              <a:rPr lang="en-US" dirty="0"/>
              <a:t>AutoML run in Azure Machine Learning SDK.</a:t>
            </a:r>
          </a:p>
          <a:p>
            <a:pPr marL="457200" indent="-457200">
              <a:buFontTx/>
              <a:buChar char="-"/>
            </a:pPr>
            <a:endParaRPr lang="en-US" dirty="0"/>
          </a:p>
          <a:p>
            <a:endParaRPr lang="en-US" dirty="0"/>
          </a:p>
          <a:p>
            <a:endParaRPr lang="en-US" dirty="0"/>
          </a:p>
        </p:txBody>
      </p:sp>
    </p:spTree>
    <p:extLst>
      <p:ext uri="{BB962C8B-B14F-4D97-AF65-F5344CB8AC3E}">
        <p14:creationId xmlns:p14="http://schemas.microsoft.com/office/powerpoint/2010/main" val="23341387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6078F6-81C7-9763-1D11-012D9FC82663}"/>
              </a:ext>
            </a:extLst>
          </p:cNvPr>
          <p:cNvSpPr>
            <a:spLocks noGrp="1"/>
          </p:cNvSpPr>
          <p:nvPr>
            <p:ph idx="1"/>
          </p:nvPr>
        </p:nvSpPr>
        <p:spPr>
          <a:xfrm>
            <a:off x="700557" y="1257759"/>
            <a:ext cx="10783229" cy="4351338"/>
          </a:xfrm>
        </p:spPr>
        <p:txBody>
          <a:bodyPr vert="horz" lIns="91440" tIns="45720" rIns="91440" bIns="45720" rtlCol="0" anchor="t">
            <a:noAutofit/>
          </a:bodyPr>
          <a:lstStyle/>
          <a:p>
            <a:pPr marL="342900" indent="-342900">
              <a:buFont typeface="Arial,Sans-Serif"/>
              <a:buChar char="•"/>
            </a:pPr>
            <a:r>
              <a:rPr lang="en-US">
                <a:latin typeface="Segoe UI Light"/>
                <a:cs typeface="Segoe UI Light"/>
              </a:rPr>
              <a:t>The Compute instance of Azure ML studio has </a:t>
            </a:r>
            <a:r>
              <a:rPr lang="en-US" err="1">
                <a:latin typeface="Segoe UI Light"/>
                <a:cs typeface="Segoe UI Light"/>
              </a:rPr>
              <a:t>Jupyter</a:t>
            </a:r>
            <a:r>
              <a:rPr lang="en-US">
                <a:latin typeface="Segoe UI Light"/>
                <a:cs typeface="Segoe UI Light"/>
              </a:rPr>
              <a:t> or VS code installation included to initiate or control the model training.</a:t>
            </a:r>
          </a:p>
          <a:p>
            <a:pPr marL="342900" indent="-342900">
              <a:buFont typeface="Arial,Sans-Serif"/>
              <a:buChar char="•"/>
            </a:pPr>
            <a:r>
              <a:rPr lang="en-US">
                <a:latin typeface="Segoe UI Light"/>
                <a:cs typeface="Segoe UI Light"/>
              </a:rPr>
              <a:t>For example: If we want to use notebook to run ML experiments in the </a:t>
            </a:r>
            <a:r>
              <a:rPr lang="en-US" err="1">
                <a:latin typeface="Segoe UI Light"/>
                <a:cs typeface="Segoe UI Light"/>
              </a:rPr>
              <a:t>Jupyter</a:t>
            </a:r>
            <a:r>
              <a:rPr lang="en-US">
                <a:latin typeface="Segoe UI Light"/>
                <a:cs typeface="Segoe UI Light"/>
              </a:rPr>
              <a:t> home page, browse to the /users/your-user-name/</a:t>
            </a:r>
            <a:r>
              <a:rPr lang="en-US" err="1">
                <a:latin typeface="Segoe UI Light"/>
                <a:cs typeface="Segoe UI Light"/>
              </a:rPr>
              <a:t>foldername</a:t>
            </a:r>
            <a:r>
              <a:rPr lang="en-US">
                <a:latin typeface="Segoe UI Light"/>
                <a:cs typeface="Segoe UI Light"/>
              </a:rPr>
              <a:t>, where the notebooks can be created.</a:t>
            </a:r>
          </a:p>
          <a:p>
            <a:pPr marL="342900" indent="-342900">
              <a:buFont typeface="Arial,Sans-Serif"/>
              <a:buChar char="•"/>
            </a:pPr>
            <a:r>
              <a:rPr lang="en-US">
                <a:latin typeface="Segoe UI Light"/>
                <a:cs typeface="Segoe UI Light"/>
              </a:rPr>
              <a:t>Then write code in the notebook running each code in turn.</a:t>
            </a:r>
          </a:p>
          <a:p>
            <a:pPr marL="342900" indent="-342900">
              <a:buFont typeface="Arial,Sans-Serif"/>
              <a:buChar char="•"/>
            </a:pPr>
            <a:r>
              <a:rPr lang="en-US">
                <a:latin typeface="Segoe UI Light"/>
                <a:cs typeface="Segoe UI Light"/>
              </a:rPr>
              <a:t>When finished with running code in notebook, on the 'File' menu, click 'Close and Halt' to close and shut down the Python kernel. Then close all </a:t>
            </a:r>
            <a:r>
              <a:rPr lang="en-US" err="1">
                <a:latin typeface="Segoe UI Light"/>
                <a:cs typeface="Segoe UI Light"/>
              </a:rPr>
              <a:t>Jupyter</a:t>
            </a:r>
            <a:r>
              <a:rPr lang="en-US">
                <a:latin typeface="Segoe UI Light"/>
                <a:cs typeface="Segoe UI Light"/>
              </a:rPr>
              <a:t> browser tabs.</a:t>
            </a:r>
          </a:p>
        </p:txBody>
      </p:sp>
      <p:sp>
        <p:nvSpPr>
          <p:cNvPr id="3" name="Title 2">
            <a:extLst>
              <a:ext uri="{FF2B5EF4-FFF2-40B4-BE49-F238E27FC236}">
                <a16:creationId xmlns:a16="http://schemas.microsoft.com/office/drawing/2014/main" id="{D9872C76-1B64-4C2A-D58D-CBDF2C9E7E15}"/>
              </a:ext>
            </a:extLst>
          </p:cNvPr>
          <p:cNvSpPr>
            <a:spLocks noGrp="1"/>
          </p:cNvSpPr>
          <p:nvPr>
            <p:ph type="title"/>
          </p:nvPr>
        </p:nvSpPr>
        <p:spPr/>
        <p:txBody>
          <a:bodyPr/>
          <a:lstStyle/>
          <a:p>
            <a:r>
              <a:rPr lang="en-US">
                <a:latin typeface="Segoe UI Semibold"/>
                <a:cs typeface="Segoe UI Semibold"/>
              </a:rPr>
              <a:t>Model Training - Azure Notebooks</a:t>
            </a:r>
          </a:p>
        </p:txBody>
      </p:sp>
    </p:spTree>
    <p:extLst>
      <p:ext uri="{BB962C8B-B14F-4D97-AF65-F5344CB8AC3E}">
        <p14:creationId xmlns:p14="http://schemas.microsoft.com/office/powerpoint/2010/main" val="26731259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49CD5-FB4D-8E99-A7EC-6D51D759A3E1}"/>
              </a:ext>
            </a:extLst>
          </p:cNvPr>
          <p:cNvSpPr>
            <a:spLocks noGrp="1"/>
          </p:cNvSpPr>
          <p:nvPr>
            <p:ph sz="half" idx="1"/>
          </p:nvPr>
        </p:nvSpPr>
        <p:spPr>
          <a:xfrm>
            <a:off x="9261710" y="2344071"/>
            <a:ext cx="2330223" cy="3599528"/>
          </a:xfrm>
        </p:spPr>
        <p:txBody>
          <a:bodyPr>
            <a:normAutofit/>
          </a:bodyPr>
          <a:lstStyle/>
          <a:p>
            <a:r>
              <a:rPr lang="en-US" dirty="0"/>
              <a:t>Training regression-based model using Azure SDK.</a:t>
            </a:r>
          </a:p>
          <a:p>
            <a:r>
              <a:rPr lang="en-US" dirty="0"/>
              <a:t> </a:t>
            </a:r>
          </a:p>
        </p:txBody>
      </p:sp>
      <p:sp>
        <p:nvSpPr>
          <p:cNvPr id="7" name="Title 2">
            <a:extLst>
              <a:ext uri="{FF2B5EF4-FFF2-40B4-BE49-F238E27FC236}">
                <a16:creationId xmlns:a16="http://schemas.microsoft.com/office/drawing/2014/main" id="{3C6D65E8-6E47-5F4A-8CDB-E0E663E1F50D}"/>
              </a:ext>
            </a:extLst>
          </p:cNvPr>
          <p:cNvSpPr>
            <a:spLocks noGrp="1"/>
          </p:cNvSpPr>
          <p:nvPr>
            <p:ph type="title"/>
          </p:nvPr>
        </p:nvSpPr>
        <p:spPr>
          <a:xfrm>
            <a:off x="9261710" y="390719"/>
            <a:ext cx="2664819" cy="1781175"/>
          </a:xfrm>
        </p:spPr>
        <p:txBody>
          <a:bodyPr/>
          <a:lstStyle/>
          <a:p>
            <a:r>
              <a:rPr lang="en-US" dirty="0"/>
              <a:t>Demo: Azure Notebooks</a:t>
            </a:r>
            <a:br>
              <a:rPr lang="en-US" dirty="0"/>
            </a:br>
            <a:endParaRPr lang="en-US" dirty="0"/>
          </a:p>
        </p:txBody>
      </p:sp>
    </p:spTree>
    <p:extLst>
      <p:ext uri="{BB962C8B-B14F-4D97-AF65-F5344CB8AC3E}">
        <p14:creationId xmlns:p14="http://schemas.microsoft.com/office/powerpoint/2010/main" val="371975202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0AB801-2280-B835-A3AB-74E9A5888454}"/>
              </a:ext>
            </a:extLst>
          </p:cNvPr>
          <p:cNvSpPr>
            <a:spLocks noGrp="1"/>
          </p:cNvSpPr>
          <p:nvPr>
            <p:ph idx="1"/>
          </p:nvPr>
        </p:nvSpPr>
        <p:spPr>
          <a:xfrm>
            <a:off x="691376" y="4638464"/>
            <a:ext cx="10783229" cy="1236873"/>
          </a:xfrm>
        </p:spPr>
        <p:txBody>
          <a:bodyPr vert="horz" lIns="91440" tIns="45720" rIns="91440" bIns="45720" rtlCol="0" anchor="t">
            <a:noAutofit/>
          </a:bodyPr>
          <a:lstStyle/>
          <a:p>
            <a:r>
              <a:rPr lang="en-US">
                <a:latin typeface="Segoe UI Light"/>
                <a:cs typeface="Segoe UI Light"/>
              </a:rPr>
              <a:t>	</a:t>
            </a:r>
          </a:p>
        </p:txBody>
      </p:sp>
      <p:sp>
        <p:nvSpPr>
          <p:cNvPr id="3" name="Title 2">
            <a:extLst>
              <a:ext uri="{FF2B5EF4-FFF2-40B4-BE49-F238E27FC236}">
                <a16:creationId xmlns:a16="http://schemas.microsoft.com/office/drawing/2014/main" id="{24ED2730-42A4-3725-C87F-C5278C31851A}"/>
              </a:ext>
            </a:extLst>
          </p:cNvPr>
          <p:cNvSpPr>
            <a:spLocks noGrp="1"/>
          </p:cNvSpPr>
          <p:nvPr>
            <p:ph type="title"/>
          </p:nvPr>
        </p:nvSpPr>
        <p:spPr>
          <a:xfrm>
            <a:off x="691376" y="390719"/>
            <a:ext cx="10783229" cy="591943"/>
          </a:xfrm>
        </p:spPr>
        <p:txBody>
          <a:bodyPr/>
          <a:lstStyle/>
          <a:p>
            <a:r>
              <a:rPr lang="en-US" dirty="0">
                <a:latin typeface="Segoe UI Semibold"/>
                <a:cs typeface="Segoe UI Semibold"/>
              </a:rPr>
              <a:t>Azure Cognitive Services</a:t>
            </a:r>
            <a:endParaRPr lang="en-US" dirty="0"/>
          </a:p>
        </p:txBody>
      </p:sp>
      <p:sp>
        <p:nvSpPr>
          <p:cNvPr id="4" name="Cylinder 3">
            <a:extLst>
              <a:ext uri="{FF2B5EF4-FFF2-40B4-BE49-F238E27FC236}">
                <a16:creationId xmlns:a16="http://schemas.microsoft.com/office/drawing/2014/main" id="{55655285-6851-F785-AD49-58DE964A7CEA}"/>
              </a:ext>
            </a:extLst>
          </p:cNvPr>
          <p:cNvSpPr/>
          <p:nvPr/>
        </p:nvSpPr>
        <p:spPr>
          <a:xfrm>
            <a:off x="1424848" y="2683212"/>
            <a:ext cx="1101686" cy="523302"/>
          </a:xfrm>
          <a:prstGeom prst="ca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499B80-B7D4-64AB-55DA-AAE1F1463145}"/>
              </a:ext>
            </a:extLst>
          </p:cNvPr>
          <p:cNvSpPr txBox="1"/>
          <p:nvPr/>
        </p:nvSpPr>
        <p:spPr>
          <a:xfrm>
            <a:off x="1654022" y="2875056"/>
            <a:ext cx="8703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cs typeface="Segoe UI"/>
              </a:rPr>
              <a:t>Data</a:t>
            </a:r>
          </a:p>
        </p:txBody>
      </p:sp>
      <p:sp>
        <p:nvSpPr>
          <p:cNvPr id="6" name="Rectangle: Rounded Corners 5">
            <a:extLst>
              <a:ext uri="{FF2B5EF4-FFF2-40B4-BE49-F238E27FC236}">
                <a16:creationId xmlns:a16="http://schemas.microsoft.com/office/drawing/2014/main" id="{14E7220B-7D37-9D42-FAA3-786B81154EDF}"/>
              </a:ext>
            </a:extLst>
          </p:cNvPr>
          <p:cNvSpPr/>
          <p:nvPr/>
        </p:nvSpPr>
        <p:spPr>
          <a:xfrm>
            <a:off x="3050984" y="2431285"/>
            <a:ext cx="1285301" cy="37641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2CADEEA-26E3-BB40-7574-53FC40A772C5}"/>
              </a:ext>
            </a:extLst>
          </p:cNvPr>
          <p:cNvSpPr txBox="1"/>
          <p:nvPr/>
        </p:nvSpPr>
        <p:spPr>
          <a:xfrm>
            <a:off x="3050639" y="2435530"/>
            <a:ext cx="11916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  Algorithm</a:t>
            </a:r>
            <a:endParaRPr lang="en-US" sz="1400" b="1" dirty="0">
              <a:cs typeface="Segoe UI"/>
            </a:endParaRPr>
          </a:p>
        </p:txBody>
      </p:sp>
      <p:sp>
        <p:nvSpPr>
          <p:cNvPr id="8" name="Rectangle: Rounded Corners 7">
            <a:extLst>
              <a:ext uri="{FF2B5EF4-FFF2-40B4-BE49-F238E27FC236}">
                <a16:creationId xmlns:a16="http://schemas.microsoft.com/office/drawing/2014/main" id="{51837D08-6EE1-9933-CDF6-B973DABFBA89}"/>
              </a:ext>
            </a:extLst>
          </p:cNvPr>
          <p:cNvSpPr/>
          <p:nvPr/>
        </p:nvSpPr>
        <p:spPr>
          <a:xfrm>
            <a:off x="3050983" y="3055574"/>
            <a:ext cx="1285301" cy="37641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C2A21D6-2C21-38B7-4C8E-5EB868F01CF9}"/>
              </a:ext>
            </a:extLst>
          </p:cNvPr>
          <p:cNvSpPr txBox="1"/>
          <p:nvPr/>
        </p:nvSpPr>
        <p:spPr>
          <a:xfrm>
            <a:off x="3050638" y="3087361"/>
            <a:ext cx="11916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  Model</a:t>
            </a:r>
            <a:endParaRPr lang="en-US" sz="1400" b="1">
              <a:cs typeface="Segoe UI"/>
            </a:endParaRPr>
          </a:p>
        </p:txBody>
      </p:sp>
      <p:pic>
        <p:nvPicPr>
          <p:cNvPr id="11" name="Picture 11" descr="Icon&#10;&#10;Description automatically generated">
            <a:extLst>
              <a:ext uri="{FF2B5EF4-FFF2-40B4-BE49-F238E27FC236}">
                <a16:creationId xmlns:a16="http://schemas.microsoft.com/office/drawing/2014/main" id="{253EFD77-8CE6-9E88-7778-5E57666CBEF0}"/>
              </a:ext>
            </a:extLst>
          </p:cNvPr>
          <p:cNvPicPr>
            <a:picLocks noChangeAspect="1"/>
          </p:cNvPicPr>
          <p:nvPr/>
        </p:nvPicPr>
        <p:blipFill>
          <a:blip r:embed="rId3"/>
          <a:stretch>
            <a:fillRect/>
          </a:stretch>
        </p:blipFill>
        <p:spPr>
          <a:xfrm>
            <a:off x="5000337" y="2282844"/>
            <a:ext cx="1043734" cy="630601"/>
          </a:xfrm>
          <a:prstGeom prst="rect">
            <a:avLst/>
          </a:prstGeom>
        </p:spPr>
      </p:pic>
      <p:sp>
        <p:nvSpPr>
          <p:cNvPr id="12" name="TextBox 11">
            <a:extLst>
              <a:ext uri="{FF2B5EF4-FFF2-40B4-BE49-F238E27FC236}">
                <a16:creationId xmlns:a16="http://schemas.microsoft.com/office/drawing/2014/main" id="{2F1E0A8A-E66F-9F67-D5C6-B7FFF2F9186D}"/>
              </a:ext>
            </a:extLst>
          </p:cNvPr>
          <p:cNvSpPr txBox="1"/>
          <p:nvPr/>
        </p:nvSpPr>
        <p:spPr>
          <a:xfrm>
            <a:off x="4919491" y="3083345"/>
            <a:ext cx="1540525" cy="518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Azure Cognitive Services</a:t>
            </a:r>
          </a:p>
        </p:txBody>
      </p:sp>
      <p:sp>
        <p:nvSpPr>
          <p:cNvPr id="13" name="Rectangle 12">
            <a:extLst>
              <a:ext uri="{FF2B5EF4-FFF2-40B4-BE49-F238E27FC236}">
                <a16:creationId xmlns:a16="http://schemas.microsoft.com/office/drawing/2014/main" id="{CF165BEA-7951-C272-F19B-BBF5B5052C91}"/>
              </a:ext>
            </a:extLst>
          </p:cNvPr>
          <p:cNvSpPr/>
          <p:nvPr/>
        </p:nvSpPr>
        <p:spPr>
          <a:xfrm>
            <a:off x="1213692" y="2053728"/>
            <a:ext cx="5343180" cy="1836144"/>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descr="Icon&#10;&#10;Description automatically generated">
            <a:extLst>
              <a:ext uri="{FF2B5EF4-FFF2-40B4-BE49-F238E27FC236}">
                <a16:creationId xmlns:a16="http://schemas.microsoft.com/office/drawing/2014/main" id="{099E6981-7C40-37ED-ACF4-2A6773913F4C}"/>
              </a:ext>
            </a:extLst>
          </p:cNvPr>
          <p:cNvPicPr>
            <a:picLocks noChangeAspect="1"/>
          </p:cNvPicPr>
          <p:nvPr/>
        </p:nvPicPr>
        <p:blipFill>
          <a:blip r:embed="rId4"/>
          <a:stretch>
            <a:fillRect/>
          </a:stretch>
        </p:blipFill>
        <p:spPr>
          <a:xfrm>
            <a:off x="8378327" y="2156944"/>
            <a:ext cx="1577250" cy="1506688"/>
          </a:xfrm>
          <a:prstGeom prst="rect">
            <a:avLst/>
          </a:prstGeom>
        </p:spPr>
      </p:pic>
      <p:cxnSp>
        <p:nvCxnSpPr>
          <p:cNvPr id="16" name="Straight Arrow Connector 15">
            <a:extLst>
              <a:ext uri="{FF2B5EF4-FFF2-40B4-BE49-F238E27FC236}">
                <a16:creationId xmlns:a16="http://schemas.microsoft.com/office/drawing/2014/main" id="{D98851D9-3AD0-20E0-785A-32FEE18ABA01}"/>
              </a:ext>
            </a:extLst>
          </p:cNvPr>
          <p:cNvCxnSpPr/>
          <p:nvPr/>
        </p:nvCxnSpPr>
        <p:spPr>
          <a:xfrm flipV="1">
            <a:off x="6558021" y="2914190"/>
            <a:ext cx="1814109" cy="3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59505E7-5547-E3C6-76EE-9B1B6A165DE8}"/>
              </a:ext>
            </a:extLst>
          </p:cNvPr>
          <p:cNvSpPr txBox="1"/>
          <p:nvPr/>
        </p:nvSpPr>
        <p:spPr>
          <a:xfrm>
            <a:off x="8577435" y="373001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t>Application</a:t>
            </a:r>
          </a:p>
        </p:txBody>
      </p:sp>
      <p:sp>
        <p:nvSpPr>
          <p:cNvPr id="18" name="TextBox 17">
            <a:extLst>
              <a:ext uri="{FF2B5EF4-FFF2-40B4-BE49-F238E27FC236}">
                <a16:creationId xmlns:a16="http://schemas.microsoft.com/office/drawing/2014/main" id="{A7910BEA-1675-6D07-EC13-BED3152DF3C4}"/>
              </a:ext>
            </a:extLst>
          </p:cNvPr>
          <p:cNvSpPr txBox="1"/>
          <p:nvPr/>
        </p:nvSpPr>
        <p:spPr>
          <a:xfrm>
            <a:off x="6902527" y="253250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REST API</a:t>
            </a:r>
          </a:p>
        </p:txBody>
      </p:sp>
      <p:pic>
        <p:nvPicPr>
          <p:cNvPr id="20" name="Picture 20" descr="A picture containing text, clipart&#10;&#10;Description automatically generated">
            <a:extLst>
              <a:ext uri="{FF2B5EF4-FFF2-40B4-BE49-F238E27FC236}">
                <a16:creationId xmlns:a16="http://schemas.microsoft.com/office/drawing/2014/main" id="{18414996-F56F-BD81-DF90-316086D84A5A}"/>
              </a:ext>
            </a:extLst>
          </p:cNvPr>
          <p:cNvPicPr>
            <a:picLocks noChangeAspect="1"/>
          </p:cNvPicPr>
          <p:nvPr/>
        </p:nvPicPr>
        <p:blipFill>
          <a:blip r:embed="rId5"/>
          <a:stretch>
            <a:fillRect/>
          </a:stretch>
        </p:blipFill>
        <p:spPr>
          <a:xfrm>
            <a:off x="1217536" y="1524115"/>
            <a:ext cx="401771" cy="367000"/>
          </a:xfrm>
          <a:prstGeom prst="rect">
            <a:avLst/>
          </a:prstGeom>
        </p:spPr>
      </p:pic>
      <p:sp>
        <p:nvSpPr>
          <p:cNvPr id="21" name="TextBox 20">
            <a:extLst>
              <a:ext uri="{FF2B5EF4-FFF2-40B4-BE49-F238E27FC236}">
                <a16:creationId xmlns:a16="http://schemas.microsoft.com/office/drawing/2014/main" id="{9214622E-1459-45FA-D3E9-6E8BA61091FF}"/>
              </a:ext>
            </a:extLst>
          </p:cNvPr>
          <p:cNvSpPr txBox="1"/>
          <p:nvPr/>
        </p:nvSpPr>
        <p:spPr>
          <a:xfrm>
            <a:off x="1725746" y="1560493"/>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Microsoft Azure</a:t>
            </a:r>
          </a:p>
        </p:txBody>
      </p:sp>
      <p:sp>
        <p:nvSpPr>
          <p:cNvPr id="22" name="Rectangle 21">
            <a:extLst>
              <a:ext uri="{FF2B5EF4-FFF2-40B4-BE49-F238E27FC236}">
                <a16:creationId xmlns:a16="http://schemas.microsoft.com/office/drawing/2014/main" id="{FE75373E-40F3-C07F-EE42-ADF272CCD17F}"/>
              </a:ext>
            </a:extLst>
          </p:cNvPr>
          <p:cNvSpPr/>
          <p:nvPr/>
        </p:nvSpPr>
        <p:spPr>
          <a:xfrm>
            <a:off x="873433" y="1382961"/>
            <a:ext cx="5949109" cy="2800121"/>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00339A8-5376-2961-1A26-F6C0FB1DA259}"/>
              </a:ext>
            </a:extLst>
          </p:cNvPr>
          <p:cNvSpPr txBox="1"/>
          <p:nvPr/>
        </p:nvSpPr>
        <p:spPr>
          <a:xfrm>
            <a:off x="654228" y="4898070"/>
            <a:ext cx="1093579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Azure Cognitive Services are cloud-based artificial intelligence (AI) services that help to build cognitive intelligence into your applications.</a:t>
            </a:r>
          </a:p>
        </p:txBody>
      </p:sp>
    </p:spTree>
    <p:extLst>
      <p:ext uri="{BB962C8B-B14F-4D97-AF65-F5344CB8AC3E}">
        <p14:creationId xmlns:p14="http://schemas.microsoft.com/office/powerpoint/2010/main" val="25255385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9930D98-99D5-B1ED-63AD-AF9A93900511}"/>
              </a:ext>
            </a:extLst>
          </p:cNvPr>
          <p:cNvGraphicFramePr>
            <a:graphicFrameLocks noGrp="1"/>
          </p:cNvGraphicFramePr>
          <p:nvPr>
            <p:ph idx="1"/>
          </p:nvPr>
        </p:nvGraphicFramePr>
        <p:xfrm>
          <a:off x="783957" y="1542361"/>
          <a:ext cx="9104928" cy="3488671"/>
        </p:xfrm>
        <a:graphic>
          <a:graphicData uri="http://schemas.openxmlformats.org/drawingml/2006/table">
            <a:tbl>
              <a:tblPr firstRow="1" bandRow="1">
                <a:tableStyleId>{5C22544A-7EE6-4342-B048-85BDC9FD1C3A}</a:tableStyleId>
              </a:tblPr>
              <a:tblGrid>
                <a:gridCol w="1900158">
                  <a:extLst>
                    <a:ext uri="{9D8B030D-6E8A-4147-A177-3AD203B41FA5}">
                      <a16:colId xmlns:a16="http://schemas.microsoft.com/office/drawing/2014/main" val="1483584860"/>
                    </a:ext>
                  </a:extLst>
                </a:gridCol>
                <a:gridCol w="2375199">
                  <a:extLst>
                    <a:ext uri="{9D8B030D-6E8A-4147-A177-3AD203B41FA5}">
                      <a16:colId xmlns:a16="http://schemas.microsoft.com/office/drawing/2014/main" val="650275818"/>
                    </a:ext>
                  </a:extLst>
                </a:gridCol>
                <a:gridCol w="2725824">
                  <a:extLst>
                    <a:ext uri="{9D8B030D-6E8A-4147-A177-3AD203B41FA5}">
                      <a16:colId xmlns:a16="http://schemas.microsoft.com/office/drawing/2014/main" val="219062684"/>
                    </a:ext>
                  </a:extLst>
                </a:gridCol>
                <a:gridCol w="2103747">
                  <a:extLst>
                    <a:ext uri="{9D8B030D-6E8A-4147-A177-3AD203B41FA5}">
                      <a16:colId xmlns:a16="http://schemas.microsoft.com/office/drawing/2014/main" val="718473023"/>
                    </a:ext>
                  </a:extLst>
                </a:gridCol>
              </a:tblGrid>
              <a:tr h="387630">
                <a:tc>
                  <a:txBody>
                    <a:bodyPr/>
                    <a:lstStyle/>
                    <a:p>
                      <a:r>
                        <a:rPr lang="en-US"/>
                        <a:t>Vision</a:t>
                      </a:r>
                    </a:p>
                  </a:txBody>
                  <a:tcPr/>
                </a:tc>
                <a:tc>
                  <a:txBody>
                    <a:bodyPr/>
                    <a:lstStyle/>
                    <a:p>
                      <a:r>
                        <a:rPr lang="en-US"/>
                        <a:t>Speech</a:t>
                      </a:r>
                    </a:p>
                  </a:txBody>
                  <a:tcPr/>
                </a:tc>
                <a:tc>
                  <a:txBody>
                    <a:bodyPr/>
                    <a:lstStyle/>
                    <a:p>
                      <a:r>
                        <a:rPr lang="en-US"/>
                        <a:t>Language</a:t>
                      </a:r>
                    </a:p>
                  </a:txBody>
                  <a:tcPr/>
                </a:tc>
                <a:tc>
                  <a:txBody>
                    <a:bodyPr/>
                    <a:lstStyle/>
                    <a:p>
                      <a:r>
                        <a:rPr lang="en-US"/>
                        <a:t>Decision</a:t>
                      </a:r>
                    </a:p>
                  </a:txBody>
                  <a:tcPr/>
                </a:tc>
                <a:extLst>
                  <a:ext uri="{0D108BD9-81ED-4DB2-BD59-A6C34878D82A}">
                    <a16:rowId xmlns:a16="http://schemas.microsoft.com/office/drawing/2014/main" val="2002728119"/>
                  </a:ext>
                </a:extLst>
              </a:tr>
              <a:tr h="678353">
                <a:tc>
                  <a:txBody>
                    <a:bodyPr/>
                    <a:lstStyle/>
                    <a:p>
                      <a:r>
                        <a:rPr lang="en-US"/>
                        <a:t>Computer Vision</a:t>
                      </a:r>
                    </a:p>
                  </a:txBody>
                  <a:tcPr/>
                </a:tc>
                <a:tc>
                  <a:txBody>
                    <a:bodyPr/>
                    <a:lstStyle/>
                    <a:p>
                      <a:pPr lvl="0">
                        <a:buNone/>
                      </a:pPr>
                      <a:r>
                        <a:rPr lang="en-US" sz="1800" b="0" i="0" u="none" strike="noStrike" noProof="0">
                          <a:latin typeface="Segoe UI"/>
                        </a:rPr>
                        <a:t>Speech to Text</a:t>
                      </a:r>
                    </a:p>
                  </a:txBody>
                  <a:tcPr/>
                </a:tc>
                <a:tc>
                  <a:txBody>
                    <a:bodyPr/>
                    <a:lstStyle/>
                    <a:p>
                      <a:r>
                        <a:rPr lang="en-US"/>
                        <a:t>Entity recognition</a:t>
                      </a:r>
                    </a:p>
                  </a:txBody>
                  <a:tcPr/>
                </a:tc>
                <a:tc>
                  <a:txBody>
                    <a:bodyPr/>
                    <a:lstStyle/>
                    <a:p>
                      <a:r>
                        <a:rPr lang="en-US"/>
                        <a:t>Anamoly Detector</a:t>
                      </a:r>
                    </a:p>
                  </a:txBody>
                  <a:tcPr/>
                </a:tc>
                <a:extLst>
                  <a:ext uri="{0D108BD9-81ED-4DB2-BD59-A6C34878D82A}">
                    <a16:rowId xmlns:a16="http://schemas.microsoft.com/office/drawing/2014/main" val="203544048"/>
                  </a:ext>
                </a:extLst>
              </a:tr>
              <a:tr h="678353">
                <a:tc>
                  <a:txBody>
                    <a:bodyPr/>
                    <a:lstStyle/>
                    <a:p>
                      <a:r>
                        <a:rPr lang="en-US"/>
                        <a:t>Custom Vision</a:t>
                      </a:r>
                    </a:p>
                  </a:txBody>
                  <a:tcPr/>
                </a:tc>
                <a:tc>
                  <a:txBody>
                    <a:bodyPr/>
                    <a:lstStyle/>
                    <a:p>
                      <a:pPr lvl="0">
                        <a:buNone/>
                      </a:pPr>
                      <a:r>
                        <a:rPr lang="en-US" sz="1800" b="0" i="0" u="none" strike="noStrike" noProof="0">
                          <a:latin typeface="Segoe UI"/>
                        </a:rPr>
                        <a:t>Text to Speech</a:t>
                      </a:r>
                    </a:p>
                  </a:txBody>
                  <a:tcPr/>
                </a:tc>
                <a:tc>
                  <a:txBody>
                    <a:bodyPr/>
                    <a:lstStyle/>
                    <a:p>
                      <a:r>
                        <a:rPr lang="en-US"/>
                        <a:t>Sentiment Analysis</a:t>
                      </a:r>
                    </a:p>
                  </a:txBody>
                  <a:tcPr/>
                </a:tc>
                <a:tc>
                  <a:txBody>
                    <a:bodyPr/>
                    <a:lstStyle/>
                    <a:p>
                      <a:r>
                        <a:rPr lang="en-US"/>
                        <a:t>Content Moderator</a:t>
                      </a:r>
                    </a:p>
                  </a:txBody>
                  <a:tcPr/>
                </a:tc>
                <a:extLst>
                  <a:ext uri="{0D108BD9-81ED-4DB2-BD59-A6C34878D82A}">
                    <a16:rowId xmlns:a16="http://schemas.microsoft.com/office/drawing/2014/main" val="494984971"/>
                  </a:ext>
                </a:extLst>
              </a:tr>
              <a:tr h="387630">
                <a:tc>
                  <a:txBody>
                    <a:bodyPr/>
                    <a:lstStyle/>
                    <a:p>
                      <a:r>
                        <a:rPr lang="en-US"/>
                        <a:t>Face API</a:t>
                      </a:r>
                    </a:p>
                  </a:txBody>
                  <a:tcPr/>
                </a:tc>
                <a:tc>
                  <a:txBody>
                    <a:bodyPr/>
                    <a:lstStyle/>
                    <a:p>
                      <a:r>
                        <a:rPr lang="en-US"/>
                        <a:t>Speech Translation</a:t>
                      </a:r>
                    </a:p>
                  </a:txBody>
                  <a:tcPr/>
                </a:tc>
                <a:tc>
                  <a:txBody>
                    <a:bodyPr/>
                    <a:lstStyle/>
                    <a:p>
                      <a:r>
                        <a:rPr lang="en-US"/>
                        <a:t>Question Answering</a:t>
                      </a:r>
                    </a:p>
                  </a:txBody>
                  <a:tcPr/>
                </a:tc>
                <a:tc>
                  <a:txBody>
                    <a:bodyPr/>
                    <a:lstStyle/>
                    <a:p>
                      <a:r>
                        <a:rPr lang="en-US"/>
                        <a:t>Personalizer</a:t>
                      </a:r>
                    </a:p>
                  </a:txBody>
                  <a:tcPr/>
                </a:tc>
                <a:extLst>
                  <a:ext uri="{0D108BD9-81ED-4DB2-BD59-A6C34878D82A}">
                    <a16:rowId xmlns:a16="http://schemas.microsoft.com/office/drawing/2014/main" val="843175677"/>
                  </a:ext>
                </a:extLst>
              </a:tr>
              <a:tr h="969075">
                <a:tc>
                  <a:txBody>
                    <a:bodyPr/>
                    <a:lstStyle/>
                    <a:p>
                      <a:endParaRPr lang="en-US"/>
                    </a:p>
                  </a:txBody>
                  <a:tcPr/>
                </a:tc>
                <a:tc>
                  <a:txBody>
                    <a:bodyPr/>
                    <a:lstStyle/>
                    <a:p>
                      <a:r>
                        <a:rPr lang="en-US"/>
                        <a:t>Speaker Recognition</a:t>
                      </a:r>
                    </a:p>
                  </a:txBody>
                  <a:tcPr/>
                </a:tc>
                <a:tc>
                  <a:txBody>
                    <a:bodyPr/>
                    <a:lstStyle/>
                    <a:p>
                      <a:r>
                        <a:rPr lang="en-US"/>
                        <a:t>Conversational language understanding </a:t>
                      </a:r>
                    </a:p>
                    <a:p>
                      <a:pPr lvl="0">
                        <a:buNone/>
                      </a:pPr>
                      <a:r>
                        <a:rPr lang="en-US" sz="1800" b="0" i="0" u="none" strike="noStrike" noProof="0">
                          <a:latin typeface="Segoe UI"/>
                        </a:rPr>
                        <a:t>(Preview)</a:t>
                      </a:r>
                      <a:endParaRPr lang="en-US"/>
                    </a:p>
                  </a:txBody>
                  <a:tcPr/>
                </a:tc>
                <a:tc>
                  <a:txBody>
                    <a:bodyPr/>
                    <a:lstStyle/>
                    <a:p>
                      <a:endParaRPr lang="en-US"/>
                    </a:p>
                  </a:txBody>
                  <a:tcPr/>
                </a:tc>
                <a:extLst>
                  <a:ext uri="{0D108BD9-81ED-4DB2-BD59-A6C34878D82A}">
                    <a16:rowId xmlns:a16="http://schemas.microsoft.com/office/drawing/2014/main" val="926764176"/>
                  </a:ext>
                </a:extLst>
              </a:tr>
              <a:tr h="387630">
                <a:tc>
                  <a:txBody>
                    <a:bodyPr/>
                    <a:lstStyle/>
                    <a:p>
                      <a:endParaRPr lang="en-US"/>
                    </a:p>
                  </a:txBody>
                  <a:tcPr/>
                </a:tc>
                <a:tc>
                  <a:txBody>
                    <a:bodyPr/>
                    <a:lstStyle/>
                    <a:p>
                      <a:endParaRPr lang="en-US"/>
                    </a:p>
                  </a:txBody>
                  <a:tcPr/>
                </a:tc>
                <a:tc>
                  <a:txBody>
                    <a:bodyPr/>
                    <a:lstStyle/>
                    <a:p>
                      <a:r>
                        <a:rPr lang="en-US"/>
                        <a:t>Translator</a:t>
                      </a:r>
                    </a:p>
                  </a:txBody>
                  <a:tcPr/>
                </a:tc>
                <a:tc>
                  <a:txBody>
                    <a:bodyPr/>
                    <a:lstStyle/>
                    <a:p>
                      <a:endParaRPr lang="en-US" dirty="0"/>
                    </a:p>
                  </a:txBody>
                  <a:tcPr/>
                </a:tc>
                <a:extLst>
                  <a:ext uri="{0D108BD9-81ED-4DB2-BD59-A6C34878D82A}">
                    <a16:rowId xmlns:a16="http://schemas.microsoft.com/office/drawing/2014/main" val="1309626671"/>
                  </a:ext>
                </a:extLst>
              </a:tr>
            </a:tbl>
          </a:graphicData>
        </a:graphic>
      </p:graphicFrame>
      <p:sp>
        <p:nvSpPr>
          <p:cNvPr id="3" name="Title 2">
            <a:extLst>
              <a:ext uri="{FF2B5EF4-FFF2-40B4-BE49-F238E27FC236}">
                <a16:creationId xmlns:a16="http://schemas.microsoft.com/office/drawing/2014/main" id="{8A5FDE72-BDE3-29BE-CF69-59A1CDB424BA}"/>
              </a:ext>
            </a:extLst>
          </p:cNvPr>
          <p:cNvSpPr>
            <a:spLocks noGrp="1"/>
          </p:cNvSpPr>
          <p:nvPr>
            <p:ph type="title"/>
          </p:nvPr>
        </p:nvSpPr>
        <p:spPr/>
        <p:txBody>
          <a:bodyPr/>
          <a:lstStyle/>
          <a:p>
            <a:r>
              <a:rPr lang="en-US">
                <a:latin typeface="Segoe UI Semibold"/>
                <a:cs typeface="Segoe UI Semibold"/>
              </a:rPr>
              <a:t>Azure Cognitive Services Types</a:t>
            </a:r>
            <a:endParaRPr lang="en-US"/>
          </a:p>
        </p:txBody>
      </p:sp>
      <p:sp>
        <p:nvSpPr>
          <p:cNvPr id="5" name="TextBox 4">
            <a:extLst>
              <a:ext uri="{FF2B5EF4-FFF2-40B4-BE49-F238E27FC236}">
                <a16:creationId xmlns:a16="http://schemas.microsoft.com/office/drawing/2014/main" id="{ED2A6451-E290-0CF4-4559-585B14FEECBF}"/>
              </a:ext>
            </a:extLst>
          </p:cNvPr>
          <p:cNvSpPr txBox="1"/>
          <p:nvPr/>
        </p:nvSpPr>
        <p:spPr>
          <a:xfrm>
            <a:off x="2414588" y="6251837"/>
            <a:ext cx="6269354" cy="215444"/>
          </a:xfrm>
          <a:prstGeom prst="rect">
            <a:avLst/>
          </a:prstGeom>
          <a:noFill/>
        </p:spPr>
        <p:txBody>
          <a:bodyPr wrap="square">
            <a:spAutoFit/>
          </a:bodyPr>
          <a:lstStyle/>
          <a:p>
            <a:r>
              <a:rPr lang="en-DE" sz="800" dirty="0"/>
              <a:t>https://azure.microsoft.com/en-us/services/cognitive-services/#api</a:t>
            </a:r>
          </a:p>
        </p:txBody>
      </p:sp>
    </p:spTree>
    <p:extLst>
      <p:ext uri="{BB962C8B-B14F-4D97-AF65-F5344CB8AC3E}">
        <p14:creationId xmlns:p14="http://schemas.microsoft.com/office/powerpoint/2010/main" val="5221329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8BA18D7B-367B-B7AC-77F8-EFE09A3A5337}"/>
              </a:ext>
            </a:extLst>
          </p:cNvPr>
          <p:cNvSpPr>
            <a:spLocks noGrp="1"/>
          </p:cNvSpPr>
          <p:nvPr>
            <p:ph type="body" sz="quarter" idx="10"/>
          </p:nvPr>
        </p:nvSpPr>
        <p:spPr>
          <a:xfrm>
            <a:off x="638174" y="2571566"/>
            <a:ext cx="10848975" cy="1363399"/>
          </a:xfrm>
        </p:spPr>
        <p:txBody>
          <a:bodyPr anchor="b">
            <a:normAutofit/>
          </a:bodyPr>
          <a:lstStyle/>
          <a:p>
            <a:r>
              <a:rPr lang="en-US" dirty="0"/>
              <a:t>Azure Machine Learning</a:t>
            </a:r>
          </a:p>
        </p:txBody>
      </p:sp>
      <p:sp>
        <p:nvSpPr>
          <p:cNvPr id="10" name="Text Placeholder 2">
            <a:extLst>
              <a:ext uri="{FF2B5EF4-FFF2-40B4-BE49-F238E27FC236}">
                <a16:creationId xmlns:a16="http://schemas.microsoft.com/office/drawing/2014/main" id="{5B88129D-1214-C3DB-DC70-695E53316B05}"/>
              </a:ext>
            </a:extLst>
          </p:cNvPr>
          <p:cNvSpPr>
            <a:spLocks noGrp="1"/>
          </p:cNvSpPr>
          <p:nvPr>
            <p:ph type="body" sz="quarter" idx="12"/>
          </p:nvPr>
        </p:nvSpPr>
        <p:spPr>
          <a:xfrm>
            <a:off x="638173" y="3934965"/>
            <a:ext cx="10848975" cy="1895563"/>
          </a:xfrm>
        </p:spPr>
        <p:txBody>
          <a:bodyPr>
            <a:noAutofit/>
          </a:bodyPr>
          <a:lstStyle/>
          <a:p>
            <a:endParaRPr lang="en-US" sz="2000" b="1" dirty="0"/>
          </a:p>
          <a:p>
            <a:r>
              <a:rPr lang="en-US" sz="2000" b="1" dirty="0"/>
              <a:t>Azure Machine Learning </a:t>
            </a:r>
            <a:r>
              <a:rPr lang="en-US" sz="2000" dirty="0"/>
              <a:t>is a separate, and modernized, service that delivers a complete data science platform. It supports both code-based and low-code experiences.</a:t>
            </a:r>
          </a:p>
        </p:txBody>
      </p:sp>
      <p:sp>
        <p:nvSpPr>
          <p:cNvPr id="7" name="TextBox 6">
            <a:extLst>
              <a:ext uri="{FF2B5EF4-FFF2-40B4-BE49-F238E27FC236}">
                <a16:creationId xmlns:a16="http://schemas.microsoft.com/office/drawing/2014/main" id="{34D03992-A2A1-5D0E-535F-7DC4D6F05136}"/>
              </a:ext>
            </a:extLst>
          </p:cNvPr>
          <p:cNvSpPr txBox="1"/>
          <p:nvPr/>
        </p:nvSpPr>
        <p:spPr>
          <a:xfrm>
            <a:off x="2622755" y="6301714"/>
            <a:ext cx="6268064" cy="215444"/>
          </a:xfrm>
          <a:prstGeom prst="rect">
            <a:avLst/>
          </a:prstGeom>
          <a:noFill/>
        </p:spPr>
        <p:txBody>
          <a:bodyPr wrap="square">
            <a:spAutoFit/>
          </a:bodyPr>
          <a:lstStyle/>
          <a:p>
            <a:r>
              <a:rPr lang="en-IN" sz="800" dirty="0">
                <a:solidFill>
                  <a:schemeClr val="bg1"/>
                </a:solidFill>
              </a:rPr>
              <a:t>https://docs.microsoft.com/en-us/azure/machine-learning/overview-what-is-azure-machine-learning</a:t>
            </a:r>
            <a:endParaRPr lang="en-DE" sz="800" dirty="0">
              <a:solidFill>
                <a:schemeClr val="bg1"/>
              </a:solidFill>
            </a:endParaRPr>
          </a:p>
        </p:txBody>
      </p:sp>
    </p:spTree>
    <p:extLst>
      <p:ext uri="{BB962C8B-B14F-4D97-AF65-F5344CB8AC3E}">
        <p14:creationId xmlns:p14="http://schemas.microsoft.com/office/powerpoint/2010/main" val="5015219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B3BC9F76-C20F-9D12-312D-7D8306C87381}"/>
              </a:ext>
            </a:extLst>
          </p:cNvPr>
          <p:cNvPicPr>
            <a:picLocks noGrp="1" noChangeAspect="1"/>
          </p:cNvPicPr>
          <p:nvPr>
            <p:ph idx="1"/>
          </p:nvPr>
        </p:nvPicPr>
        <p:blipFill>
          <a:blip r:embed="rId3"/>
          <a:stretch>
            <a:fillRect/>
          </a:stretch>
        </p:blipFill>
        <p:spPr>
          <a:xfrm>
            <a:off x="759315" y="1827810"/>
            <a:ext cx="3242288" cy="1273024"/>
          </a:xfrm>
        </p:spPr>
      </p:pic>
      <p:sp>
        <p:nvSpPr>
          <p:cNvPr id="3" name="Title 2">
            <a:extLst>
              <a:ext uri="{FF2B5EF4-FFF2-40B4-BE49-F238E27FC236}">
                <a16:creationId xmlns:a16="http://schemas.microsoft.com/office/drawing/2014/main" id="{ABC528F7-6B5E-3AC7-32E1-45CAB319805F}"/>
              </a:ext>
            </a:extLst>
          </p:cNvPr>
          <p:cNvSpPr>
            <a:spLocks noGrp="1"/>
          </p:cNvSpPr>
          <p:nvPr>
            <p:ph type="title"/>
          </p:nvPr>
        </p:nvSpPr>
        <p:spPr/>
        <p:txBody>
          <a:bodyPr/>
          <a:lstStyle/>
          <a:p>
            <a:r>
              <a:rPr lang="en-US">
                <a:latin typeface="Segoe UI Semibold"/>
                <a:cs typeface="Segoe UI Semibold"/>
              </a:rPr>
              <a:t>Working with Cognitive Services</a:t>
            </a:r>
            <a:endParaRPr lang="en-US"/>
          </a:p>
        </p:txBody>
      </p:sp>
      <p:sp>
        <p:nvSpPr>
          <p:cNvPr id="5" name="TextBox 4">
            <a:extLst>
              <a:ext uri="{FF2B5EF4-FFF2-40B4-BE49-F238E27FC236}">
                <a16:creationId xmlns:a16="http://schemas.microsoft.com/office/drawing/2014/main" id="{CD03D79C-6F11-CC28-0E44-3CEE1A4F43DF}"/>
              </a:ext>
            </a:extLst>
          </p:cNvPr>
          <p:cNvSpPr txBox="1"/>
          <p:nvPr/>
        </p:nvSpPr>
        <p:spPr>
          <a:xfrm>
            <a:off x="1143918" y="3227941"/>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Create Cognitive service in Azure Portal.</a:t>
            </a:r>
          </a:p>
        </p:txBody>
      </p:sp>
      <p:sp>
        <p:nvSpPr>
          <p:cNvPr id="8" name="TextBox 7">
            <a:extLst>
              <a:ext uri="{FF2B5EF4-FFF2-40B4-BE49-F238E27FC236}">
                <a16:creationId xmlns:a16="http://schemas.microsoft.com/office/drawing/2014/main" id="{91490BB5-A118-619C-2D56-EDD36ECDD10C}"/>
              </a:ext>
            </a:extLst>
          </p:cNvPr>
          <p:cNvSpPr txBox="1"/>
          <p:nvPr/>
        </p:nvSpPr>
        <p:spPr>
          <a:xfrm>
            <a:off x="5247700" y="3227940"/>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Customize and Train Model (only for custom data services).</a:t>
            </a:r>
            <a:endParaRPr lang="en-US" dirty="0">
              <a:cs typeface="Segoe UI"/>
            </a:endParaRPr>
          </a:p>
        </p:txBody>
      </p:sp>
      <p:pic>
        <p:nvPicPr>
          <p:cNvPr id="10" name="Picture 10" descr="A picture containing logo&#10;&#10;Description automatically generated">
            <a:extLst>
              <a:ext uri="{FF2B5EF4-FFF2-40B4-BE49-F238E27FC236}">
                <a16:creationId xmlns:a16="http://schemas.microsoft.com/office/drawing/2014/main" id="{77F40F62-1B44-9CA5-B6D9-87B7BBE2CE24}"/>
              </a:ext>
            </a:extLst>
          </p:cNvPr>
          <p:cNvPicPr>
            <a:picLocks noChangeAspect="1"/>
          </p:cNvPicPr>
          <p:nvPr/>
        </p:nvPicPr>
        <p:blipFill>
          <a:blip r:embed="rId4"/>
          <a:stretch>
            <a:fillRect/>
          </a:stretch>
        </p:blipFill>
        <p:spPr>
          <a:xfrm>
            <a:off x="5585035" y="2004496"/>
            <a:ext cx="1480965" cy="801706"/>
          </a:xfrm>
          <a:prstGeom prst="rect">
            <a:avLst/>
          </a:prstGeom>
        </p:spPr>
      </p:pic>
      <p:pic>
        <p:nvPicPr>
          <p:cNvPr id="12" name="Picture 15" descr="Icon&#10;&#10;Description automatically generated">
            <a:extLst>
              <a:ext uri="{FF2B5EF4-FFF2-40B4-BE49-F238E27FC236}">
                <a16:creationId xmlns:a16="http://schemas.microsoft.com/office/drawing/2014/main" id="{4899AF9E-2660-6075-98CF-CE0DBC88A92F}"/>
              </a:ext>
            </a:extLst>
          </p:cNvPr>
          <p:cNvPicPr>
            <a:picLocks noChangeAspect="1"/>
          </p:cNvPicPr>
          <p:nvPr/>
        </p:nvPicPr>
        <p:blipFill>
          <a:blip r:embed="rId5"/>
          <a:stretch>
            <a:fillRect/>
          </a:stretch>
        </p:blipFill>
        <p:spPr>
          <a:xfrm>
            <a:off x="9727894" y="1899883"/>
            <a:ext cx="952961" cy="909942"/>
          </a:xfrm>
          <a:prstGeom prst="rect">
            <a:avLst/>
          </a:prstGeom>
        </p:spPr>
      </p:pic>
      <p:sp>
        <p:nvSpPr>
          <p:cNvPr id="13" name="TextBox 12">
            <a:extLst>
              <a:ext uri="{FF2B5EF4-FFF2-40B4-BE49-F238E27FC236}">
                <a16:creationId xmlns:a16="http://schemas.microsoft.com/office/drawing/2014/main" id="{E819BDAB-6383-1B5D-A51E-209818F72B6F}"/>
              </a:ext>
            </a:extLst>
          </p:cNvPr>
          <p:cNvSpPr txBox="1"/>
          <p:nvPr/>
        </p:nvSpPr>
        <p:spPr>
          <a:xfrm>
            <a:off x="9314761" y="3227940"/>
            <a:ext cx="246777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Call Cognitive services from application via </a:t>
            </a:r>
          </a:p>
          <a:p>
            <a:r>
              <a:rPr lang="en-US"/>
              <a:t>REST API.</a:t>
            </a:r>
            <a:endParaRPr lang="en-US">
              <a:cs typeface="Segoe UI"/>
            </a:endParaRPr>
          </a:p>
        </p:txBody>
      </p:sp>
      <p:sp>
        <p:nvSpPr>
          <p:cNvPr id="2" name="TextBox 1">
            <a:extLst>
              <a:ext uri="{FF2B5EF4-FFF2-40B4-BE49-F238E27FC236}">
                <a16:creationId xmlns:a16="http://schemas.microsoft.com/office/drawing/2014/main" id="{5B43BD46-95B9-1FD1-949B-304AA7333EF4}"/>
              </a:ext>
            </a:extLst>
          </p:cNvPr>
          <p:cNvSpPr txBox="1"/>
          <p:nvPr/>
        </p:nvSpPr>
        <p:spPr>
          <a:xfrm>
            <a:off x="8831641" y="216597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REST API</a:t>
            </a:r>
          </a:p>
        </p:txBody>
      </p:sp>
      <p:cxnSp>
        <p:nvCxnSpPr>
          <p:cNvPr id="6" name="Straight Arrow Connector 5">
            <a:extLst>
              <a:ext uri="{FF2B5EF4-FFF2-40B4-BE49-F238E27FC236}">
                <a16:creationId xmlns:a16="http://schemas.microsoft.com/office/drawing/2014/main" id="{B120E8B8-A142-5DB8-C21C-05EE2E7E53B0}"/>
              </a:ext>
            </a:extLst>
          </p:cNvPr>
          <p:cNvCxnSpPr/>
          <p:nvPr/>
        </p:nvCxnSpPr>
        <p:spPr>
          <a:xfrm>
            <a:off x="8882603" y="2454875"/>
            <a:ext cx="849553" cy="59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6281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FC509C-1319-4489-7FA6-7578FE81BB4C}"/>
              </a:ext>
            </a:extLst>
          </p:cNvPr>
          <p:cNvSpPr>
            <a:spLocks noGrp="1"/>
          </p:cNvSpPr>
          <p:nvPr>
            <p:ph idx="1"/>
          </p:nvPr>
        </p:nvSpPr>
        <p:spPr/>
        <p:txBody>
          <a:bodyPr/>
          <a:lstStyle/>
          <a:p>
            <a:pPr marL="342900" indent="-342900">
              <a:buFont typeface="Arial" panose="020B0604020202020204" pitchFamily="34" charset="0"/>
              <a:buChar char="•"/>
            </a:pPr>
            <a:r>
              <a:rPr lang="en-US" dirty="0"/>
              <a:t>You can access Azure Cognitive Services through two different resources: </a:t>
            </a:r>
          </a:p>
          <a:p>
            <a:pPr marL="1028700" lvl="1" indent="-342900">
              <a:buFont typeface="Arial" panose="020B0604020202020204" pitchFamily="34" charset="0"/>
              <a:buChar char="•"/>
            </a:pPr>
            <a:r>
              <a:rPr lang="en-US" b="1" u="sng" dirty="0"/>
              <a:t>Multi-service</a:t>
            </a:r>
            <a:r>
              <a:rPr lang="en-US" b="1" dirty="0"/>
              <a:t> </a:t>
            </a:r>
            <a:r>
              <a:rPr lang="en-US" dirty="0"/>
              <a:t>: Access multiple Azure Cognitive Services with a single key and endpoint. </a:t>
            </a:r>
          </a:p>
          <a:p>
            <a:pPr marL="1028700" lvl="1" indent="-342900">
              <a:buFont typeface="Arial" panose="020B0604020202020204" pitchFamily="34" charset="0"/>
              <a:buChar char="•"/>
            </a:pPr>
            <a:r>
              <a:rPr lang="en-US" b="1" u="sng" dirty="0"/>
              <a:t>Single-service </a:t>
            </a:r>
            <a:r>
              <a:rPr lang="en-US" dirty="0"/>
              <a:t>: Access a single Azure Cognitive Service with a unique key and endpoint for each service created.</a:t>
            </a:r>
            <a:endParaRPr lang="en-DE" dirty="0"/>
          </a:p>
          <a:p>
            <a:pPr marL="342900" indent="-342900">
              <a:buFont typeface="Arial" panose="020B0604020202020204" pitchFamily="34" charset="0"/>
              <a:buChar char="•"/>
            </a:pPr>
            <a:r>
              <a:rPr lang="en-US" sz="2000" dirty="0"/>
              <a:t>For this exercise, we will create multi-service resource named as </a:t>
            </a:r>
            <a:r>
              <a:rPr lang="en-US" sz="2000" b="1" dirty="0"/>
              <a:t>Cognitive Services </a:t>
            </a:r>
            <a:r>
              <a:rPr lang="en-US" sz="2000" dirty="0"/>
              <a:t>in the portal.</a:t>
            </a:r>
            <a:endParaRPr lang="en-US" dirty="0"/>
          </a:p>
          <a:p>
            <a:pPr marL="342900" indent="-342900">
              <a:buFont typeface="Arial" panose="020B0604020202020204" pitchFamily="34" charset="0"/>
              <a:buChar char="•"/>
            </a:pPr>
            <a:r>
              <a:rPr lang="en-US" dirty="0"/>
              <a:t>The multi-service resource enables access to the following Cognitive Services:</a:t>
            </a:r>
          </a:p>
          <a:p>
            <a:pPr marL="1028700" lvl="1" indent="-342900">
              <a:buFont typeface="Arial" panose="020B0604020202020204" pitchFamily="34" charset="0"/>
              <a:buChar char="•"/>
            </a:pPr>
            <a:r>
              <a:rPr lang="en-US" b="1" u="sng" dirty="0"/>
              <a:t>Decision</a:t>
            </a:r>
            <a:r>
              <a:rPr lang="en-US" dirty="0"/>
              <a:t> - Content Moderator</a:t>
            </a:r>
          </a:p>
          <a:p>
            <a:pPr marL="1028700" lvl="1" indent="-342900">
              <a:buFont typeface="Arial" panose="020B0604020202020204" pitchFamily="34" charset="0"/>
              <a:buChar char="•"/>
            </a:pPr>
            <a:r>
              <a:rPr lang="en-US" b="1" u="sng" dirty="0"/>
              <a:t>Language</a:t>
            </a:r>
            <a:r>
              <a:rPr lang="en-US" dirty="0"/>
              <a:t> - Language, Translator</a:t>
            </a:r>
          </a:p>
          <a:p>
            <a:pPr marL="1028700" lvl="1" indent="-342900">
              <a:buFont typeface="Arial" panose="020B0604020202020204" pitchFamily="34" charset="0"/>
              <a:buChar char="•"/>
            </a:pPr>
            <a:r>
              <a:rPr lang="en-US" b="1" u="sng" dirty="0"/>
              <a:t>Speech</a:t>
            </a:r>
            <a:r>
              <a:rPr lang="en-US" dirty="0"/>
              <a:t> - Speech</a:t>
            </a:r>
          </a:p>
          <a:p>
            <a:pPr marL="1028700" lvl="1" indent="-342900">
              <a:buFont typeface="Arial" panose="020B0604020202020204" pitchFamily="34" charset="0"/>
              <a:buChar char="•"/>
            </a:pPr>
            <a:r>
              <a:rPr lang="en-US" b="1" u="sng" dirty="0"/>
              <a:t>Vision</a:t>
            </a:r>
            <a:r>
              <a:rPr lang="en-US" dirty="0"/>
              <a:t> - Computer Vision, Custom Vision, Face</a:t>
            </a:r>
          </a:p>
        </p:txBody>
      </p:sp>
      <p:sp>
        <p:nvSpPr>
          <p:cNvPr id="3" name="Title 2">
            <a:extLst>
              <a:ext uri="{FF2B5EF4-FFF2-40B4-BE49-F238E27FC236}">
                <a16:creationId xmlns:a16="http://schemas.microsoft.com/office/drawing/2014/main" id="{82821922-1E77-77E8-1951-60A0E82EA298}"/>
              </a:ext>
            </a:extLst>
          </p:cNvPr>
          <p:cNvSpPr>
            <a:spLocks noGrp="1"/>
          </p:cNvSpPr>
          <p:nvPr>
            <p:ph type="title"/>
          </p:nvPr>
        </p:nvSpPr>
        <p:spPr/>
        <p:txBody>
          <a:bodyPr/>
          <a:lstStyle/>
          <a:p>
            <a:r>
              <a:rPr lang="en-US" dirty="0"/>
              <a:t>Create Cognitive Services using Azure Portal</a:t>
            </a:r>
            <a:endParaRPr lang="en-DE" dirty="0"/>
          </a:p>
        </p:txBody>
      </p:sp>
    </p:spTree>
    <p:extLst>
      <p:ext uri="{BB962C8B-B14F-4D97-AF65-F5344CB8AC3E}">
        <p14:creationId xmlns:p14="http://schemas.microsoft.com/office/powerpoint/2010/main" val="11691735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573211-0F62-4871-E65E-48CF7B5BD9B4}"/>
              </a:ext>
            </a:extLst>
          </p:cNvPr>
          <p:cNvSpPr>
            <a:spLocks noGrp="1"/>
          </p:cNvSpPr>
          <p:nvPr>
            <p:ph idx="1"/>
          </p:nvPr>
        </p:nvSpPr>
        <p:spPr>
          <a:xfrm>
            <a:off x="691376" y="1091382"/>
            <a:ext cx="11294147" cy="5063612"/>
          </a:xfrm>
        </p:spPr>
        <p:txBody>
          <a:bodyPr/>
          <a:lstStyle/>
          <a:p>
            <a:pPr marL="457200" indent="-457200">
              <a:buFont typeface="+mj-lt"/>
              <a:buAutoNum type="arabicPeriod"/>
            </a:pPr>
            <a:r>
              <a:rPr lang="en-US" dirty="0"/>
              <a:t>You can select this link to create an Azure Cognitive multi-service resource: </a:t>
            </a:r>
            <a:r>
              <a:rPr lang="en-IN" b="0" i="0" u="none" strike="noStrike" dirty="0">
                <a:effectLst/>
                <a:latin typeface="Segoe UI" panose="020B0502040204020203" pitchFamily="34" charset="0"/>
                <a:hlinkClick r:id="rId2"/>
              </a:rPr>
              <a:t>Create a Cognitive Services resource</a:t>
            </a:r>
            <a:r>
              <a:rPr lang="en-IN" b="0" i="0" dirty="0">
                <a:solidFill>
                  <a:srgbClr val="171717"/>
                </a:solidFill>
                <a:effectLst/>
                <a:latin typeface="Segoe UI" panose="020B0502040204020203" pitchFamily="34" charset="0"/>
              </a:rPr>
              <a:t>.</a:t>
            </a:r>
          </a:p>
          <a:p>
            <a:pPr marL="457200" indent="-457200">
              <a:buFont typeface="+mj-lt"/>
              <a:buAutoNum type="arabicPeriod"/>
            </a:pPr>
            <a:r>
              <a:rPr lang="en-US" dirty="0"/>
              <a:t>On the </a:t>
            </a:r>
            <a:r>
              <a:rPr lang="en-US" b="1" dirty="0"/>
              <a:t>Create</a:t>
            </a:r>
            <a:r>
              <a:rPr lang="en-US" dirty="0"/>
              <a:t> page, provide the following information:</a:t>
            </a:r>
          </a:p>
          <a:p>
            <a:pPr marL="1143000" lvl="1" indent="-457200"/>
            <a:r>
              <a:rPr lang="en-US" b="1" u="sng" dirty="0"/>
              <a:t>Subscription</a:t>
            </a:r>
            <a:r>
              <a:rPr lang="en-US" dirty="0"/>
              <a:t>: Select one of your available Azure subscriptions.</a:t>
            </a:r>
          </a:p>
          <a:p>
            <a:pPr marL="1143000" lvl="1" indent="-457200"/>
            <a:r>
              <a:rPr lang="en-US" b="1" u="sng" dirty="0"/>
              <a:t>Resource group</a:t>
            </a:r>
            <a:r>
              <a:rPr lang="en-US" b="1" dirty="0"/>
              <a:t>:</a:t>
            </a:r>
            <a:r>
              <a:rPr lang="en-US" dirty="0"/>
              <a:t>	The Azure resource group that will contain your Cognitive Services resource. You can create a new group or add it to a pre-existing group.</a:t>
            </a:r>
          </a:p>
          <a:p>
            <a:pPr marL="1143000" lvl="1" indent="-457200"/>
            <a:r>
              <a:rPr lang="en-US" b="1" u="sng" dirty="0"/>
              <a:t>Region</a:t>
            </a:r>
            <a:r>
              <a:rPr lang="en-US" b="1" dirty="0"/>
              <a:t>: </a:t>
            </a:r>
            <a:r>
              <a:rPr lang="en-US" dirty="0"/>
              <a:t>The location of your cognitive service instance. Different locations may introduce latency but have no impact on the runtime availability of your resource.</a:t>
            </a:r>
          </a:p>
          <a:p>
            <a:pPr marL="1143000" lvl="1" indent="-457200"/>
            <a:r>
              <a:rPr lang="en-US" b="1" u="sng" dirty="0"/>
              <a:t>Name:</a:t>
            </a:r>
            <a:r>
              <a:rPr lang="en-US" dirty="0"/>
              <a:t>	A descriptive name for your cognitive services resource. </a:t>
            </a:r>
          </a:p>
          <a:p>
            <a:pPr marL="1143000" lvl="1" indent="-457200"/>
            <a:r>
              <a:rPr lang="en-US" b="1" u="sng" dirty="0"/>
              <a:t>Pricing tier</a:t>
            </a:r>
            <a:r>
              <a:rPr lang="en-US" dirty="0"/>
              <a:t>: The cost of your Cognitive Services account depends on the options you choose and your usage.</a:t>
            </a:r>
          </a:p>
          <a:p>
            <a:pPr marL="457200" indent="-457200">
              <a:buFont typeface="+mj-lt"/>
              <a:buAutoNum type="arabicPeriod"/>
            </a:pPr>
            <a:r>
              <a:rPr lang="en-US" dirty="0"/>
              <a:t>Configure additional settings for your resource as needed, read and accept the conditions (as applicable), and then select </a:t>
            </a:r>
            <a:r>
              <a:rPr lang="en-US" b="1" dirty="0"/>
              <a:t>Review + create</a:t>
            </a:r>
            <a:r>
              <a:rPr lang="en-US" dirty="0"/>
              <a:t>.</a:t>
            </a:r>
          </a:p>
          <a:p>
            <a:pPr marL="457200" indent="-457200">
              <a:buFont typeface="+mj-lt"/>
              <a:buAutoNum type="arabicPeriod"/>
            </a:pPr>
            <a:r>
              <a:rPr lang="en-US" dirty="0"/>
              <a:t>After your resource is successfully deployed, select </a:t>
            </a:r>
            <a:r>
              <a:rPr lang="en-US" b="1" dirty="0"/>
              <a:t>Next Steps &gt; Go to resource</a:t>
            </a:r>
            <a:r>
              <a:rPr lang="en-US" dirty="0"/>
              <a:t>.</a:t>
            </a:r>
          </a:p>
          <a:p>
            <a:pPr marL="457200" indent="-457200">
              <a:buFont typeface="+mj-lt"/>
              <a:buAutoNum type="arabicPeriod"/>
            </a:pPr>
            <a:r>
              <a:rPr lang="en-US" dirty="0"/>
              <a:t>From the quickstart pane that opens, you can access the resource endpoint and manage keys.</a:t>
            </a:r>
          </a:p>
          <a:p>
            <a:pPr marL="457200" indent="-457200">
              <a:buFont typeface="+mj-lt"/>
              <a:buAutoNum type="arabicPeriod"/>
            </a:pPr>
            <a:endParaRPr lang="en-US" dirty="0"/>
          </a:p>
          <a:p>
            <a:pPr marL="1143000" lvl="1" indent="-457200"/>
            <a:endParaRPr lang="en-US" dirty="0"/>
          </a:p>
        </p:txBody>
      </p:sp>
      <p:sp>
        <p:nvSpPr>
          <p:cNvPr id="3" name="Title 2">
            <a:extLst>
              <a:ext uri="{FF2B5EF4-FFF2-40B4-BE49-F238E27FC236}">
                <a16:creationId xmlns:a16="http://schemas.microsoft.com/office/drawing/2014/main" id="{0CA5113C-5099-BE6C-2F4E-4003D35B8862}"/>
              </a:ext>
            </a:extLst>
          </p:cNvPr>
          <p:cNvSpPr>
            <a:spLocks noGrp="1"/>
          </p:cNvSpPr>
          <p:nvPr>
            <p:ph type="title"/>
          </p:nvPr>
        </p:nvSpPr>
        <p:spPr>
          <a:xfrm>
            <a:off x="691376" y="254986"/>
            <a:ext cx="10783229" cy="998344"/>
          </a:xfrm>
        </p:spPr>
        <p:txBody>
          <a:bodyPr/>
          <a:lstStyle/>
          <a:p>
            <a:r>
              <a:rPr lang="en-US" dirty="0"/>
              <a:t>Create Cognitive Services using Azure Portal</a:t>
            </a:r>
            <a:endParaRPr lang="en-DE" dirty="0"/>
          </a:p>
        </p:txBody>
      </p:sp>
    </p:spTree>
    <p:extLst>
      <p:ext uri="{BB962C8B-B14F-4D97-AF65-F5344CB8AC3E}">
        <p14:creationId xmlns:p14="http://schemas.microsoft.com/office/powerpoint/2010/main" val="210688230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DDB8FD-FDB8-CEF2-73B2-9335426EA9DE}"/>
              </a:ext>
            </a:extLst>
          </p:cNvPr>
          <p:cNvSpPr>
            <a:spLocks noGrp="1"/>
          </p:cNvSpPr>
          <p:nvPr>
            <p:ph idx="1"/>
          </p:nvPr>
        </p:nvSpPr>
        <p:spPr>
          <a:xfrm>
            <a:off x="704385" y="1201413"/>
            <a:ext cx="11487615" cy="4891257"/>
          </a:xfrm>
        </p:spPr>
        <p:txBody>
          <a:bodyPr/>
          <a:lstStyle/>
          <a:p>
            <a:pPr marL="457200" indent="-457200">
              <a:buFont typeface="Arial" panose="020B0604020202020204" pitchFamily="34" charset="0"/>
              <a:buChar char="•"/>
            </a:pPr>
            <a:r>
              <a:rPr lang="en-US" dirty="0"/>
              <a:t>To test the capabilities of the Computer Vision service, we'll use a simple command-line application that runs in the Cloud Shell on Azure.</a:t>
            </a:r>
          </a:p>
          <a:p>
            <a:pPr marL="457200" indent="-457200">
              <a:buFont typeface="Arial" panose="020B0604020202020204" pitchFamily="34" charset="0"/>
              <a:buChar char="•"/>
            </a:pPr>
            <a:r>
              <a:rPr lang="en-US" dirty="0"/>
              <a:t>In the Azure portal, select the [&gt;_] (Cloud Shell) button at the top of the page to the right of the search box. This opens a Cloud Shell pane at the bottom of the portal.</a:t>
            </a:r>
          </a:p>
          <a:p>
            <a:pPr marL="457200" indent="-457200">
              <a:buFont typeface="Arial" panose="020B0604020202020204" pitchFamily="34" charset="0"/>
              <a:buChar char="•"/>
            </a:pPr>
            <a:r>
              <a:rPr lang="en-US" dirty="0"/>
              <a:t>The first time you open the Cloud Shell, you may be prompted to choose the type of shell you want to use (Bash or PowerShell). Select PowerShell. If you do not see this option, skip the step.</a:t>
            </a:r>
          </a:p>
          <a:p>
            <a:pPr marL="457200" indent="-457200">
              <a:buFont typeface="Arial" panose="020B0604020202020204" pitchFamily="34" charset="0"/>
              <a:buChar char="•"/>
            </a:pPr>
            <a:r>
              <a:rPr lang="en-US" dirty="0"/>
              <a:t>If you are prompted to create storage for your Cloud Shell, ensure your subscription is specified and select Create storage. Then wait a minute or so for the storage to be created.</a:t>
            </a:r>
          </a:p>
          <a:p>
            <a:pPr marL="457200" indent="-457200">
              <a:buFont typeface="Arial" panose="020B0604020202020204" pitchFamily="34" charset="0"/>
              <a:buChar char="•"/>
            </a:pPr>
            <a:r>
              <a:rPr lang="en-US" dirty="0"/>
              <a:t>Make sure the type of shell indicated on the top left of the Cloud Shell pane is switched to PowerShell. If it is Bash, switch to PowerShell by using the drop-down menu. Wait for PowerShell to start.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3" name="Title 2">
            <a:extLst>
              <a:ext uri="{FF2B5EF4-FFF2-40B4-BE49-F238E27FC236}">
                <a16:creationId xmlns:a16="http://schemas.microsoft.com/office/drawing/2014/main" id="{40AA188B-9EFD-0644-A66D-594AAB43B8EA}"/>
              </a:ext>
            </a:extLst>
          </p:cNvPr>
          <p:cNvSpPr>
            <a:spLocks noGrp="1"/>
          </p:cNvSpPr>
          <p:nvPr>
            <p:ph type="title"/>
          </p:nvPr>
        </p:nvSpPr>
        <p:spPr>
          <a:xfrm>
            <a:off x="704385" y="175361"/>
            <a:ext cx="10783229" cy="998344"/>
          </a:xfrm>
        </p:spPr>
        <p:txBody>
          <a:bodyPr/>
          <a:lstStyle/>
          <a:p>
            <a:r>
              <a:rPr lang="en-US" dirty="0"/>
              <a:t>Computer Vision Service</a:t>
            </a:r>
            <a:endParaRPr lang="en-DE" dirty="0"/>
          </a:p>
        </p:txBody>
      </p:sp>
      <p:pic>
        <p:nvPicPr>
          <p:cNvPr id="5" name="Picture 4">
            <a:extLst>
              <a:ext uri="{FF2B5EF4-FFF2-40B4-BE49-F238E27FC236}">
                <a16:creationId xmlns:a16="http://schemas.microsoft.com/office/drawing/2014/main" id="{6A19B29F-1597-876D-20A3-CE06F83AD8FB}"/>
              </a:ext>
            </a:extLst>
          </p:cNvPr>
          <p:cNvPicPr>
            <a:picLocks noChangeAspect="1"/>
          </p:cNvPicPr>
          <p:nvPr/>
        </p:nvPicPr>
        <p:blipFill>
          <a:blip r:embed="rId2"/>
          <a:stretch>
            <a:fillRect/>
          </a:stretch>
        </p:blipFill>
        <p:spPr>
          <a:xfrm>
            <a:off x="1015522" y="4530050"/>
            <a:ext cx="8359864" cy="1562235"/>
          </a:xfrm>
          <a:prstGeom prst="rect">
            <a:avLst/>
          </a:prstGeom>
        </p:spPr>
      </p:pic>
      <p:sp>
        <p:nvSpPr>
          <p:cNvPr id="9" name="TextBox 8">
            <a:extLst>
              <a:ext uri="{FF2B5EF4-FFF2-40B4-BE49-F238E27FC236}">
                <a16:creationId xmlns:a16="http://schemas.microsoft.com/office/drawing/2014/main" id="{CEA2C139-7D3B-6AD0-0282-90D4125D127E}"/>
              </a:ext>
            </a:extLst>
          </p:cNvPr>
          <p:cNvSpPr txBox="1"/>
          <p:nvPr/>
        </p:nvSpPr>
        <p:spPr>
          <a:xfrm>
            <a:off x="2060863" y="6226052"/>
            <a:ext cx="8359864" cy="215444"/>
          </a:xfrm>
          <a:prstGeom prst="rect">
            <a:avLst/>
          </a:prstGeom>
          <a:noFill/>
        </p:spPr>
        <p:txBody>
          <a:bodyPr wrap="square">
            <a:spAutoFit/>
          </a:bodyPr>
          <a:lstStyle/>
          <a:p>
            <a:r>
              <a:rPr lang="en-DE" sz="800" dirty="0"/>
              <a:t>https://docs.microsoft.com/en-us/learn/modules/analyze-images-computer-vision/3-analyze-images</a:t>
            </a:r>
          </a:p>
        </p:txBody>
      </p:sp>
    </p:spTree>
    <p:extLst>
      <p:ext uri="{BB962C8B-B14F-4D97-AF65-F5344CB8AC3E}">
        <p14:creationId xmlns:p14="http://schemas.microsoft.com/office/powerpoint/2010/main" val="15469994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7151CE-D15D-0EAB-39FB-ED3E9F0C8672}"/>
              </a:ext>
            </a:extLst>
          </p:cNvPr>
          <p:cNvPicPr>
            <a:picLocks noChangeAspect="1"/>
          </p:cNvPicPr>
          <p:nvPr/>
        </p:nvPicPr>
        <p:blipFill>
          <a:blip r:embed="rId2"/>
          <a:stretch>
            <a:fillRect/>
          </a:stretch>
        </p:blipFill>
        <p:spPr>
          <a:xfrm>
            <a:off x="691375" y="2766710"/>
            <a:ext cx="5369545" cy="1865917"/>
          </a:xfrm>
          <a:prstGeom prst="rect">
            <a:avLst/>
          </a:prstGeom>
          <a:noFill/>
        </p:spPr>
      </p:pic>
      <p:sp>
        <p:nvSpPr>
          <p:cNvPr id="2" name="Content Placeholder 1">
            <a:extLst>
              <a:ext uri="{FF2B5EF4-FFF2-40B4-BE49-F238E27FC236}">
                <a16:creationId xmlns:a16="http://schemas.microsoft.com/office/drawing/2014/main" id="{032CBC0F-096C-5B90-1AAE-3A2EBBDEDA7B}"/>
              </a:ext>
            </a:extLst>
          </p:cNvPr>
          <p:cNvSpPr>
            <a:spLocks noGrp="1"/>
          </p:cNvSpPr>
          <p:nvPr>
            <p:ph sz="half" idx="2"/>
          </p:nvPr>
        </p:nvSpPr>
        <p:spPr>
          <a:xfrm>
            <a:off x="6131080" y="1524000"/>
            <a:ext cx="5369545" cy="4351338"/>
          </a:xfrm>
        </p:spPr>
        <p:txBody>
          <a:bodyPr>
            <a:normAutofit fontScale="85000" lnSpcReduction="10000"/>
          </a:bodyPr>
          <a:lstStyle/>
          <a:p>
            <a:pPr marL="457200" indent="-457200">
              <a:buFont typeface="Arial" panose="020B0604020202020204" pitchFamily="34" charset="0"/>
              <a:buChar char="•"/>
            </a:pPr>
            <a:r>
              <a:rPr lang="en-US" sz="1900" dirty="0"/>
              <a:t>Now. you can run a simple application that uses the Computer Vision service to analyze an image.</a:t>
            </a:r>
          </a:p>
          <a:p>
            <a:pPr marL="457200" indent="-457200">
              <a:buFont typeface="Arial" panose="020B0604020202020204" pitchFamily="34" charset="0"/>
              <a:buChar char="•"/>
            </a:pPr>
            <a:r>
              <a:rPr lang="en-US" sz="1900" dirty="0"/>
              <a:t>In the command shell, enter -  </a:t>
            </a:r>
            <a:r>
              <a:rPr lang="en-US" sz="1900" b="1" dirty="0"/>
              <a:t>git clone </a:t>
            </a:r>
            <a:r>
              <a:rPr lang="it-IT" sz="1900" b="1" dirty="0"/>
              <a:t>https://github.com/MicrosoftLearning/AI-900-AIFundamentals ai-900</a:t>
            </a:r>
            <a:endParaRPr lang="en-US" sz="1900" b="1" dirty="0"/>
          </a:p>
          <a:p>
            <a:pPr marL="457200" indent="-457200">
              <a:buFont typeface="Arial" panose="020B0604020202020204" pitchFamily="34" charset="0"/>
              <a:buChar char="•"/>
            </a:pPr>
            <a:r>
              <a:rPr lang="en-US" sz="1900" dirty="0"/>
              <a:t>The files are downloaded to a folder </a:t>
            </a:r>
            <a:r>
              <a:rPr lang="it-IT" sz="1900" b="1" dirty="0"/>
              <a:t>ai-900</a:t>
            </a:r>
            <a:r>
              <a:rPr lang="en-US" sz="1900" dirty="0"/>
              <a:t> Now we want to see all of the files in your Cloud Shell storage and work with them. Type the following command into the shell: </a:t>
            </a:r>
            <a:r>
              <a:rPr lang="en-US" sz="1900" b="1" dirty="0"/>
              <a:t>code .</a:t>
            </a:r>
          </a:p>
          <a:p>
            <a:pPr marL="457200" indent="-457200">
              <a:buFont typeface="Arial" panose="020B0604020202020204" pitchFamily="34" charset="0"/>
              <a:buChar char="•"/>
            </a:pPr>
            <a:r>
              <a:rPr lang="en-US" sz="1900" dirty="0"/>
              <a:t>In the Files pane on the left, expand ‘</a:t>
            </a:r>
            <a:r>
              <a:rPr lang="it-IT" sz="1900" b="1" dirty="0"/>
              <a:t>ai-900</a:t>
            </a:r>
            <a:r>
              <a:rPr lang="en-US" sz="1900" dirty="0"/>
              <a:t>’ and select ‘analyze-image.ps1’. This file contains some code that uses the Computer Vision service to analyze an image, as shown here:</a:t>
            </a:r>
          </a:p>
          <a:p>
            <a:pPr marL="457200" indent="-457200">
              <a:buFont typeface="Arial" panose="020B0604020202020204" pitchFamily="34" charset="0"/>
              <a:buChar char="•"/>
            </a:pPr>
            <a:r>
              <a:rPr lang="en-US" sz="1900" dirty="0"/>
              <a:t>At the top right of the editor pane, use the ... button to open the menu and select </a:t>
            </a:r>
            <a:r>
              <a:rPr lang="en-US" sz="1900" b="1" dirty="0"/>
              <a:t>Save</a:t>
            </a:r>
            <a:r>
              <a:rPr lang="en-US" sz="1900" dirty="0"/>
              <a:t> to save your changes.</a:t>
            </a:r>
          </a:p>
          <a:p>
            <a:pPr marL="457200" indent="-457200">
              <a:buFont typeface="Arial" panose="020B0604020202020204" pitchFamily="34" charset="0"/>
              <a:buChar char="•"/>
            </a:pPr>
            <a:r>
              <a:rPr lang="en-US" sz="1900" dirty="0"/>
              <a:t>Go the Keys and Endpoints page for your resource from the Azure portal and paste them into the code editor.</a:t>
            </a:r>
          </a:p>
          <a:p>
            <a:endParaRPr lang="en-US" sz="1300" dirty="0"/>
          </a:p>
          <a:p>
            <a:pPr marL="457200" indent="-457200">
              <a:buFont typeface="+mj-lt"/>
              <a:buAutoNum type="arabicPeriod"/>
            </a:pPr>
            <a:endParaRPr lang="en-DE" sz="1300" dirty="0"/>
          </a:p>
        </p:txBody>
      </p:sp>
      <p:sp>
        <p:nvSpPr>
          <p:cNvPr id="3" name="Title 2">
            <a:extLst>
              <a:ext uri="{FF2B5EF4-FFF2-40B4-BE49-F238E27FC236}">
                <a16:creationId xmlns:a16="http://schemas.microsoft.com/office/drawing/2014/main" id="{E6719BB0-34AA-162F-E11C-0426316591B0}"/>
              </a:ext>
            </a:extLst>
          </p:cNvPr>
          <p:cNvSpPr>
            <a:spLocks noGrp="1"/>
          </p:cNvSpPr>
          <p:nvPr>
            <p:ph type="title"/>
          </p:nvPr>
        </p:nvSpPr>
        <p:spPr>
          <a:xfrm>
            <a:off x="691375" y="390719"/>
            <a:ext cx="10783229" cy="998344"/>
          </a:xfrm>
        </p:spPr>
        <p:txBody>
          <a:bodyPr anchor="t">
            <a:normAutofit/>
          </a:bodyPr>
          <a:lstStyle/>
          <a:p>
            <a:r>
              <a:rPr lang="en-US" dirty="0"/>
              <a:t>Configure and run client application</a:t>
            </a:r>
            <a:endParaRPr lang="en-DE" dirty="0"/>
          </a:p>
        </p:txBody>
      </p:sp>
    </p:spTree>
    <p:extLst>
      <p:ext uri="{BB962C8B-B14F-4D97-AF65-F5344CB8AC3E}">
        <p14:creationId xmlns:p14="http://schemas.microsoft.com/office/powerpoint/2010/main" val="8447818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6A9471-8857-F67A-7104-C4569CC9796A}"/>
              </a:ext>
            </a:extLst>
          </p:cNvPr>
          <p:cNvSpPr>
            <a:spLocks noGrp="1"/>
          </p:cNvSpPr>
          <p:nvPr>
            <p:ph sz="half" idx="1"/>
          </p:nvPr>
        </p:nvSpPr>
        <p:spPr>
          <a:xfrm>
            <a:off x="691375" y="1389063"/>
            <a:ext cx="5369545" cy="4486275"/>
          </a:xfrm>
        </p:spPr>
        <p:txBody>
          <a:bodyPr>
            <a:noAutofit/>
          </a:bodyPr>
          <a:lstStyle/>
          <a:p>
            <a:pPr marL="342900" indent="-342900">
              <a:buFont typeface="Arial" panose="020B0604020202020204" pitchFamily="34" charset="0"/>
              <a:buChar char="•"/>
            </a:pPr>
            <a:r>
              <a:rPr lang="en-US" dirty="0"/>
              <a:t>The sample client application will use your Computer Vision service to analyze the following image, taken by a camera in the Northwind Traders store:</a:t>
            </a:r>
          </a:p>
          <a:p>
            <a:pPr marL="342900" indent="-342900">
              <a:buFont typeface="Arial" panose="020B0604020202020204" pitchFamily="34" charset="0"/>
              <a:buChar char="•"/>
            </a:pPr>
            <a:r>
              <a:rPr lang="en-US" dirty="0"/>
              <a:t>In the PowerShell pane, enter the following commands to run the code:</a:t>
            </a:r>
          </a:p>
          <a:p>
            <a:r>
              <a:rPr lang="en-US" dirty="0"/>
              <a:t>     </a:t>
            </a:r>
            <a:r>
              <a:rPr lang="en-US" b="1" dirty="0"/>
              <a:t>cd ai-900</a:t>
            </a:r>
          </a:p>
          <a:p>
            <a:r>
              <a:rPr lang="en-IN" b="1" dirty="0"/>
              <a:t>     ./analyze-image.ps1 store-camera-1.jpg</a:t>
            </a:r>
          </a:p>
          <a:p>
            <a:pPr marL="342900" indent="-342900">
              <a:buFont typeface="Arial" panose="020B0604020202020204" pitchFamily="34" charset="0"/>
              <a:buChar char="•"/>
            </a:pPr>
            <a:r>
              <a:rPr lang="en-US" dirty="0"/>
              <a:t>Review the results of the image analysis, which include:</a:t>
            </a:r>
          </a:p>
          <a:p>
            <a:pPr marL="1028700" lvl="1" indent="-342900">
              <a:buFont typeface="Arial" panose="020B0604020202020204" pitchFamily="34" charset="0"/>
              <a:buChar char="•"/>
            </a:pPr>
            <a:r>
              <a:rPr lang="en-US" sz="2000" dirty="0"/>
              <a:t>A suggested caption that describes the image.</a:t>
            </a:r>
          </a:p>
          <a:p>
            <a:pPr marL="1028700" lvl="1" indent="-342900">
              <a:buFont typeface="Arial" panose="020B0604020202020204" pitchFamily="34" charset="0"/>
              <a:buChar char="•"/>
            </a:pPr>
            <a:r>
              <a:rPr lang="en-US" sz="2000" dirty="0"/>
              <a:t>A list of objects identified in the image.</a:t>
            </a:r>
          </a:p>
          <a:p>
            <a:pPr marL="1028700" lvl="1" indent="-342900">
              <a:buFont typeface="Arial" panose="020B0604020202020204" pitchFamily="34" charset="0"/>
              <a:buChar char="•"/>
            </a:pPr>
            <a:r>
              <a:rPr lang="en-US" sz="2000" dirty="0"/>
              <a:t>A list of "tags" that are relevant to the image</a:t>
            </a:r>
            <a:r>
              <a:rPr lang="en-US" sz="2000" b="1" dirty="0"/>
              <a:t>.</a:t>
            </a:r>
            <a:endParaRPr lang="en-DE" sz="2000" b="1" dirty="0"/>
          </a:p>
        </p:txBody>
      </p:sp>
      <p:pic>
        <p:nvPicPr>
          <p:cNvPr id="9" name="Picture 8">
            <a:extLst>
              <a:ext uri="{FF2B5EF4-FFF2-40B4-BE49-F238E27FC236}">
                <a16:creationId xmlns:a16="http://schemas.microsoft.com/office/drawing/2014/main" id="{ECD389A6-01F3-0B02-B67E-68FE3D345FDC}"/>
              </a:ext>
            </a:extLst>
          </p:cNvPr>
          <p:cNvPicPr>
            <a:picLocks noChangeAspect="1"/>
          </p:cNvPicPr>
          <p:nvPr/>
        </p:nvPicPr>
        <p:blipFill rotWithShape="1">
          <a:blip r:embed="rId2"/>
          <a:srcRect r="18865"/>
          <a:stretch/>
        </p:blipFill>
        <p:spPr>
          <a:xfrm>
            <a:off x="6131082" y="1389063"/>
            <a:ext cx="5369545" cy="4351338"/>
          </a:xfrm>
          <a:prstGeom prst="rect">
            <a:avLst/>
          </a:prstGeom>
          <a:noFill/>
        </p:spPr>
      </p:pic>
      <p:sp>
        <p:nvSpPr>
          <p:cNvPr id="3" name="Title 2">
            <a:extLst>
              <a:ext uri="{FF2B5EF4-FFF2-40B4-BE49-F238E27FC236}">
                <a16:creationId xmlns:a16="http://schemas.microsoft.com/office/drawing/2014/main" id="{17952CE6-44ED-3A5F-F683-EF7FBB81884D}"/>
              </a:ext>
            </a:extLst>
          </p:cNvPr>
          <p:cNvSpPr>
            <a:spLocks noGrp="1"/>
          </p:cNvSpPr>
          <p:nvPr>
            <p:ph type="title"/>
          </p:nvPr>
        </p:nvSpPr>
        <p:spPr>
          <a:xfrm>
            <a:off x="691375" y="390719"/>
            <a:ext cx="10783229" cy="998344"/>
          </a:xfrm>
        </p:spPr>
        <p:txBody>
          <a:bodyPr anchor="t">
            <a:normAutofit/>
          </a:bodyPr>
          <a:lstStyle/>
          <a:p>
            <a:r>
              <a:rPr lang="en-US" dirty="0"/>
              <a:t>Exercise 1 </a:t>
            </a:r>
            <a:endParaRPr lang="en-DE" dirty="0"/>
          </a:p>
        </p:txBody>
      </p:sp>
    </p:spTree>
    <p:extLst>
      <p:ext uri="{BB962C8B-B14F-4D97-AF65-F5344CB8AC3E}">
        <p14:creationId xmlns:p14="http://schemas.microsoft.com/office/powerpoint/2010/main" val="413679157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B38BE9-8A40-A1E0-6DE0-3AACAFBB589E}"/>
              </a:ext>
            </a:extLst>
          </p:cNvPr>
          <p:cNvPicPr>
            <a:picLocks noChangeAspect="1"/>
          </p:cNvPicPr>
          <p:nvPr/>
        </p:nvPicPr>
        <p:blipFill rotWithShape="1">
          <a:blip r:embed="rId2"/>
          <a:srcRect l="13078" r="4551" b="-1"/>
          <a:stretch/>
        </p:blipFill>
        <p:spPr>
          <a:xfrm>
            <a:off x="6546853" y="1077336"/>
            <a:ext cx="5369545" cy="4351338"/>
          </a:xfrm>
          <a:prstGeom prst="rect">
            <a:avLst/>
          </a:prstGeom>
          <a:noFill/>
        </p:spPr>
      </p:pic>
      <p:pic>
        <p:nvPicPr>
          <p:cNvPr id="6" name="Content Placeholder 5">
            <a:extLst>
              <a:ext uri="{FF2B5EF4-FFF2-40B4-BE49-F238E27FC236}">
                <a16:creationId xmlns:a16="http://schemas.microsoft.com/office/drawing/2014/main" id="{924C3341-594D-EBDD-B04F-D4B573782BED}"/>
              </a:ext>
            </a:extLst>
          </p:cNvPr>
          <p:cNvPicPr>
            <a:picLocks noGrp="1" noChangeAspect="1"/>
          </p:cNvPicPr>
          <p:nvPr>
            <p:ph sz="half" idx="2"/>
          </p:nvPr>
        </p:nvPicPr>
        <p:blipFill rotWithShape="1">
          <a:blip r:embed="rId3"/>
          <a:srcRect l="8712" r="10460" b="-1"/>
          <a:stretch/>
        </p:blipFill>
        <p:spPr>
          <a:xfrm>
            <a:off x="691375" y="1125827"/>
            <a:ext cx="5369545" cy="4351338"/>
          </a:xfrm>
          <a:noFill/>
        </p:spPr>
      </p:pic>
      <p:sp>
        <p:nvSpPr>
          <p:cNvPr id="4" name="Title 3">
            <a:extLst>
              <a:ext uri="{FF2B5EF4-FFF2-40B4-BE49-F238E27FC236}">
                <a16:creationId xmlns:a16="http://schemas.microsoft.com/office/drawing/2014/main" id="{E08F976A-E67C-B0A6-BBAE-17DA8FD0E2FF}"/>
              </a:ext>
            </a:extLst>
          </p:cNvPr>
          <p:cNvSpPr>
            <a:spLocks noGrp="1"/>
          </p:cNvSpPr>
          <p:nvPr>
            <p:ph type="title"/>
          </p:nvPr>
        </p:nvSpPr>
        <p:spPr>
          <a:xfrm>
            <a:off x="691375" y="390719"/>
            <a:ext cx="10783229" cy="998344"/>
          </a:xfrm>
        </p:spPr>
        <p:txBody>
          <a:bodyPr anchor="t">
            <a:normAutofit/>
          </a:bodyPr>
          <a:lstStyle/>
          <a:p>
            <a:r>
              <a:rPr lang="en-US" dirty="0"/>
              <a:t>Exercise 2</a:t>
            </a:r>
            <a:endParaRPr lang="en-DE" dirty="0"/>
          </a:p>
        </p:txBody>
      </p:sp>
      <p:sp>
        <p:nvSpPr>
          <p:cNvPr id="12" name="TextBox 11">
            <a:extLst>
              <a:ext uri="{FF2B5EF4-FFF2-40B4-BE49-F238E27FC236}">
                <a16:creationId xmlns:a16="http://schemas.microsoft.com/office/drawing/2014/main" id="{35CCA191-CEE7-5517-1F0A-DF90508538E3}"/>
              </a:ext>
            </a:extLst>
          </p:cNvPr>
          <p:cNvSpPr txBox="1"/>
          <p:nvPr/>
        </p:nvSpPr>
        <p:spPr>
          <a:xfrm>
            <a:off x="6861464" y="5595998"/>
            <a:ext cx="6269182" cy="369332"/>
          </a:xfrm>
          <a:prstGeom prst="rect">
            <a:avLst/>
          </a:prstGeom>
          <a:noFill/>
        </p:spPr>
        <p:txBody>
          <a:bodyPr wrap="square">
            <a:spAutoFit/>
          </a:bodyPr>
          <a:lstStyle/>
          <a:p>
            <a:r>
              <a:rPr lang="en-IN" dirty="0"/>
              <a:t>./analyze-image.ps1 store-camera-2.jpg</a:t>
            </a:r>
            <a:endParaRPr lang="en-DE" dirty="0"/>
          </a:p>
        </p:txBody>
      </p:sp>
      <p:sp>
        <p:nvSpPr>
          <p:cNvPr id="14" name="TextBox 13">
            <a:extLst>
              <a:ext uri="{FF2B5EF4-FFF2-40B4-BE49-F238E27FC236}">
                <a16:creationId xmlns:a16="http://schemas.microsoft.com/office/drawing/2014/main" id="{9EA677E2-091C-2652-0107-B07D824F9206}"/>
              </a:ext>
            </a:extLst>
          </p:cNvPr>
          <p:cNvSpPr txBox="1"/>
          <p:nvPr/>
        </p:nvSpPr>
        <p:spPr>
          <a:xfrm>
            <a:off x="691375" y="5592091"/>
            <a:ext cx="6567054" cy="369332"/>
          </a:xfrm>
          <a:prstGeom prst="rect">
            <a:avLst/>
          </a:prstGeom>
          <a:noFill/>
        </p:spPr>
        <p:txBody>
          <a:bodyPr wrap="square">
            <a:spAutoFit/>
          </a:bodyPr>
          <a:lstStyle/>
          <a:p>
            <a:r>
              <a:rPr lang="en-DE" dirty="0"/>
              <a:t>./analyze-image.ps1 store-camera-2.jpg</a:t>
            </a:r>
          </a:p>
        </p:txBody>
      </p:sp>
    </p:spTree>
    <p:extLst>
      <p:ext uri="{BB962C8B-B14F-4D97-AF65-F5344CB8AC3E}">
        <p14:creationId xmlns:p14="http://schemas.microsoft.com/office/powerpoint/2010/main" val="23539666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9C8AA1-8306-81C7-4832-521A217E4D1A}"/>
              </a:ext>
            </a:extLst>
          </p:cNvPr>
          <p:cNvSpPr>
            <a:spLocks noGrp="1"/>
          </p:cNvSpPr>
          <p:nvPr>
            <p:ph idx="1"/>
          </p:nvPr>
        </p:nvSpPr>
        <p:spPr>
          <a:xfrm>
            <a:off x="691375" y="1218189"/>
            <a:ext cx="10783229" cy="4925796"/>
          </a:xfrm>
        </p:spPr>
        <p:txBody>
          <a:bodyPr/>
          <a:lstStyle/>
          <a:p>
            <a:pPr marL="457200" indent="-457200">
              <a:buFont typeface="Courier New" panose="02070309020205020404" pitchFamily="49" charset="0"/>
              <a:buChar char="o"/>
            </a:pPr>
            <a:r>
              <a:rPr lang="en-US" dirty="0"/>
              <a:t>To train an object detection model, you need to create a Custom Vision project based on your training resource. To do this, you'll use the Custom Vision portal.</a:t>
            </a:r>
          </a:p>
          <a:p>
            <a:pPr marL="457200" indent="-457200">
              <a:buFont typeface="Courier New" panose="02070309020205020404" pitchFamily="49" charset="0"/>
              <a:buChar char="o"/>
            </a:pPr>
            <a:r>
              <a:rPr lang="en-US" dirty="0"/>
              <a:t>Download and extract the training images from </a:t>
            </a:r>
            <a:r>
              <a:rPr lang="en-US" b="0" i="0" u="none" strike="noStrike" dirty="0">
                <a:solidFill>
                  <a:srgbClr val="171717"/>
                </a:solidFill>
                <a:effectLst/>
                <a:latin typeface="Segoe UI" panose="020B0502040204020203" pitchFamily="34" charset="0"/>
                <a:hlinkClick r:id="rId3"/>
              </a:rPr>
              <a:t>https://aka.ms/fruit-images</a:t>
            </a:r>
            <a:r>
              <a:rPr lang="en-US" b="0" i="0" dirty="0">
                <a:solidFill>
                  <a:srgbClr val="171717"/>
                </a:solidFill>
                <a:effectLst/>
                <a:latin typeface="Segoe UI" panose="020B0502040204020203" pitchFamily="34" charset="0"/>
              </a:rPr>
              <a:t>. </a:t>
            </a:r>
            <a:r>
              <a:rPr lang="en-US" dirty="0"/>
              <a:t>These images are provided in a zipped folder, which when extracted contains subfolders called </a:t>
            </a:r>
            <a:r>
              <a:rPr lang="en-US" b="1" dirty="0"/>
              <a:t>apple, banana</a:t>
            </a:r>
            <a:r>
              <a:rPr lang="en-US" dirty="0"/>
              <a:t>, and </a:t>
            </a:r>
            <a:r>
              <a:rPr lang="en-US" b="1" dirty="0"/>
              <a:t>orange</a:t>
            </a:r>
            <a:r>
              <a:rPr lang="en-US" dirty="0"/>
              <a:t>.</a:t>
            </a:r>
          </a:p>
          <a:p>
            <a:pPr marL="457200" indent="-457200">
              <a:buFont typeface="Courier New" panose="02070309020205020404" pitchFamily="49" charset="0"/>
              <a:buChar char="o"/>
            </a:pPr>
            <a:r>
              <a:rPr lang="en-US" dirty="0"/>
              <a:t>In another browser tab, open the Custom Vision portal at </a:t>
            </a:r>
            <a:r>
              <a:rPr lang="en-US" b="0" i="0" u="none" strike="noStrike" dirty="0">
                <a:solidFill>
                  <a:srgbClr val="171717"/>
                </a:solidFill>
                <a:effectLst/>
                <a:latin typeface="Segoe UI" panose="020B0502040204020203" pitchFamily="34" charset="0"/>
                <a:hlinkClick r:id="rId4"/>
              </a:rPr>
              <a:t>https://customvision.ai</a:t>
            </a:r>
            <a:r>
              <a:rPr lang="en-US" b="0" i="0" dirty="0">
                <a:solidFill>
                  <a:srgbClr val="171717"/>
                </a:solidFill>
                <a:effectLst/>
                <a:latin typeface="Segoe UI" panose="020B0502040204020203" pitchFamily="34" charset="0"/>
              </a:rPr>
              <a:t>. </a:t>
            </a:r>
            <a:r>
              <a:rPr lang="en-US" dirty="0"/>
              <a:t>If prompted, sign in using the Microsoft account associated with your Azure subscription and agree to the terms of service.</a:t>
            </a:r>
          </a:p>
          <a:p>
            <a:pPr marL="457200" indent="-457200">
              <a:buFont typeface="Courier New" panose="02070309020205020404" pitchFamily="49" charset="0"/>
              <a:buChar char="o"/>
            </a:pPr>
            <a:r>
              <a:rPr lang="en-US" dirty="0"/>
              <a:t>In the Custom Vision portal, create a new project with the following settings:</a:t>
            </a:r>
          </a:p>
          <a:p>
            <a:pPr marL="1143000" lvl="1" indent="-457200"/>
            <a:r>
              <a:rPr lang="en-US" b="1" dirty="0"/>
              <a:t>Name: </a:t>
            </a:r>
            <a:r>
              <a:rPr lang="en-US" dirty="0"/>
              <a:t>Grocery Checkout</a:t>
            </a:r>
          </a:p>
          <a:p>
            <a:pPr marL="1143000" lvl="1" indent="-457200"/>
            <a:r>
              <a:rPr lang="en-US" b="1" dirty="0"/>
              <a:t>Description:</a:t>
            </a:r>
            <a:r>
              <a:rPr lang="en-US" dirty="0"/>
              <a:t> Image classification for groceries</a:t>
            </a:r>
          </a:p>
          <a:p>
            <a:pPr marL="1143000" lvl="1" indent="-457200"/>
            <a:r>
              <a:rPr lang="en-US" b="1" dirty="0"/>
              <a:t>Resource: </a:t>
            </a:r>
            <a:r>
              <a:rPr lang="en-US" dirty="0"/>
              <a:t>The Custom Vision resource you created previously</a:t>
            </a:r>
          </a:p>
          <a:p>
            <a:pPr marL="1143000" lvl="1" indent="-457200"/>
            <a:r>
              <a:rPr lang="en-US" b="1" dirty="0"/>
              <a:t>Project Types: </a:t>
            </a:r>
            <a:r>
              <a:rPr lang="en-US" dirty="0"/>
              <a:t>Classification</a:t>
            </a:r>
          </a:p>
          <a:p>
            <a:pPr marL="1143000" lvl="1" indent="-457200"/>
            <a:r>
              <a:rPr lang="en-US" b="1" dirty="0"/>
              <a:t>Classification Types: </a:t>
            </a:r>
            <a:r>
              <a:rPr lang="en-US" dirty="0"/>
              <a:t>Multiclass (single tag per image)</a:t>
            </a:r>
          </a:p>
          <a:p>
            <a:pPr marL="1143000" lvl="1" indent="-457200"/>
            <a:r>
              <a:rPr lang="en-US" b="1" dirty="0"/>
              <a:t>Domains: </a:t>
            </a:r>
            <a:r>
              <a:rPr lang="en-US" dirty="0"/>
              <a:t>Food</a:t>
            </a:r>
          </a:p>
        </p:txBody>
      </p:sp>
      <p:sp>
        <p:nvSpPr>
          <p:cNvPr id="3" name="Title 2">
            <a:extLst>
              <a:ext uri="{FF2B5EF4-FFF2-40B4-BE49-F238E27FC236}">
                <a16:creationId xmlns:a16="http://schemas.microsoft.com/office/drawing/2014/main" id="{C8AB1AC4-FD15-2EEB-0043-1319E182DB31}"/>
              </a:ext>
            </a:extLst>
          </p:cNvPr>
          <p:cNvSpPr>
            <a:spLocks noGrp="1"/>
          </p:cNvSpPr>
          <p:nvPr>
            <p:ph type="title"/>
          </p:nvPr>
        </p:nvSpPr>
        <p:spPr/>
        <p:txBody>
          <a:bodyPr/>
          <a:lstStyle/>
          <a:p>
            <a:r>
              <a:rPr lang="en-US" dirty="0"/>
              <a:t>Create a Custom Vision project</a:t>
            </a:r>
            <a:endParaRPr lang="en-DE" dirty="0"/>
          </a:p>
        </p:txBody>
      </p:sp>
      <p:sp>
        <p:nvSpPr>
          <p:cNvPr id="5" name="TextBox 4">
            <a:extLst>
              <a:ext uri="{FF2B5EF4-FFF2-40B4-BE49-F238E27FC236}">
                <a16:creationId xmlns:a16="http://schemas.microsoft.com/office/drawing/2014/main" id="{6E51BA3F-B6CA-9630-C144-2CD961635242}"/>
              </a:ext>
            </a:extLst>
          </p:cNvPr>
          <p:cNvSpPr txBox="1"/>
          <p:nvPr/>
        </p:nvSpPr>
        <p:spPr>
          <a:xfrm>
            <a:off x="2961409" y="6309671"/>
            <a:ext cx="6269182" cy="215444"/>
          </a:xfrm>
          <a:prstGeom prst="rect">
            <a:avLst/>
          </a:prstGeom>
          <a:noFill/>
        </p:spPr>
        <p:txBody>
          <a:bodyPr wrap="square">
            <a:spAutoFit/>
          </a:bodyPr>
          <a:lstStyle/>
          <a:p>
            <a:r>
              <a:rPr lang="en-DE" sz="800" dirty="0"/>
              <a:t>https://docs.microsoft.com/en-us/learn/modules/classify-images-custom-vision/3-create-image-classifier</a:t>
            </a:r>
          </a:p>
        </p:txBody>
      </p:sp>
    </p:spTree>
    <p:extLst>
      <p:ext uri="{BB962C8B-B14F-4D97-AF65-F5344CB8AC3E}">
        <p14:creationId xmlns:p14="http://schemas.microsoft.com/office/powerpoint/2010/main" val="347038357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D3C59-3D37-F3F0-5080-967EFA06EE0E}"/>
              </a:ext>
            </a:extLst>
          </p:cNvPr>
          <p:cNvPicPr>
            <a:picLocks noChangeAspect="1"/>
          </p:cNvPicPr>
          <p:nvPr/>
        </p:nvPicPr>
        <p:blipFill rotWithShape="1">
          <a:blip r:embed="rId2"/>
          <a:srcRect t="5505" b="6771"/>
          <a:stretch/>
        </p:blipFill>
        <p:spPr>
          <a:xfrm>
            <a:off x="691376" y="1524000"/>
            <a:ext cx="10783229" cy="4351338"/>
          </a:xfrm>
          <a:prstGeom prst="rect">
            <a:avLst/>
          </a:prstGeom>
          <a:noFill/>
        </p:spPr>
      </p:pic>
      <p:sp>
        <p:nvSpPr>
          <p:cNvPr id="10" name="Title 2">
            <a:extLst>
              <a:ext uri="{FF2B5EF4-FFF2-40B4-BE49-F238E27FC236}">
                <a16:creationId xmlns:a16="http://schemas.microsoft.com/office/drawing/2014/main" id="{89998C7B-B0B0-2A9B-061C-D0119785FC73}"/>
              </a:ext>
            </a:extLst>
          </p:cNvPr>
          <p:cNvSpPr>
            <a:spLocks noGrp="1"/>
          </p:cNvSpPr>
          <p:nvPr>
            <p:ph type="title"/>
          </p:nvPr>
        </p:nvSpPr>
        <p:spPr>
          <a:xfrm>
            <a:off x="691376" y="390719"/>
            <a:ext cx="10783229" cy="998344"/>
          </a:xfrm>
        </p:spPr>
        <p:txBody>
          <a:bodyPr anchor="t">
            <a:normAutofit/>
          </a:bodyPr>
          <a:lstStyle/>
          <a:p>
            <a:r>
              <a:rPr lang="en-US" dirty="0"/>
              <a:t>Create a Custom Vision project</a:t>
            </a:r>
          </a:p>
        </p:txBody>
      </p:sp>
    </p:spTree>
    <p:extLst>
      <p:ext uri="{BB962C8B-B14F-4D97-AF65-F5344CB8AC3E}">
        <p14:creationId xmlns:p14="http://schemas.microsoft.com/office/powerpoint/2010/main" val="287117178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0396B6-C1A5-F816-DD57-E259BA17CE05}"/>
              </a:ext>
            </a:extLst>
          </p:cNvPr>
          <p:cNvSpPr>
            <a:spLocks noGrp="1"/>
          </p:cNvSpPr>
          <p:nvPr>
            <p:ph idx="1"/>
          </p:nvPr>
        </p:nvSpPr>
        <p:spPr/>
        <p:txBody>
          <a:bodyPr/>
          <a:lstStyle/>
          <a:p>
            <a:pPr marL="342900" indent="-342900">
              <a:buFont typeface="Courier New" panose="02070309020205020404" pitchFamily="49" charset="0"/>
              <a:buChar char="o"/>
            </a:pPr>
            <a:r>
              <a:rPr lang="en-US" dirty="0"/>
              <a:t>Click [+] Add images, and select all of the files in the apple folder you extracted previously. Then upload the image files, specifying the tag apple.</a:t>
            </a:r>
          </a:p>
          <a:p>
            <a:pPr marL="342900" indent="-342900">
              <a:buFont typeface="Courier New" panose="02070309020205020404" pitchFamily="49" charset="0"/>
              <a:buChar char="o"/>
            </a:pPr>
            <a:r>
              <a:rPr lang="en-US" dirty="0"/>
              <a:t>Repeat the previous step to upload the images in the banana folder with the tag banana, and the images in the orange folder with the tag orange.</a:t>
            </a:r>
          </a:p>
          <a:p>
            <a:pPr marL="342900" indent="-342900">
              <a:buFont typeface="Courier New" panose="02070309020205020404" pitchFamily="49" charset="0"/>
              <a:buChar char="o"/>
            </a:pPr>
            <a:r>
              <a:rPr lang="en-US" dirty="0"/>
              <a:t>Explore the images you have uploaded in the Custom Vision project - there should be 15 images of each class.</a:t>
            </a:r>
          </a:p>
          <a:p>
            <a:pPr marL="342900" indent="-342900">
              <a:buFont typeface="Courier New" panose="02070309020205020404" pitchFamily="49" charset="0"/>
              <a:buChar char="o"/>
            </a:pPr>
            <a:r>
              <a:rPr lang="en-US" dirty="0"/>
              <a:t>In the Custom Vision project, above the images, click Train to train a classification model using the tagged images. Select the Quick Training option, and then wait for the training iteration to complete (this may take a minute or so).</a:t>
            </a:r>
          </a:p>
          <a:p>
            <a:pPr marL="342900" indent="-342900">
              <a:buFont typeface="Courier New" panose="02070309020205020404" pitchFamily="49" charset="0"/>
              <a:buChar char="o"/>
            </a:pPr>
            <a:r>
              <a:rPr lang="en-US" dirty="0"/>
              <a:t>When the model iteration has been trained, review the Precision, Recall, and AP performance metrics - these measure the prediction accuracy of the classification model, and should all be high.</a:t>
            </a:r>
          </a:p>
          <a:p>
            <a:pPr marL="342900" indent="-342900">
              <a:buFont typeface="Courier New" panose="02070309020205020404" pitchFamily="49" charset="0"/>
              <a:buChar char="o"/>
            </a:pPr>
            <a:endParaRPr lang="en-US" dirty="0"/>
          </a:p>
          <a:p>
            <a:pPr marL="342900" indent="-342900">
              <a:buFont typeface="Courier New" panose="02070309020205020404" pitchFamily="49" charset="0"/>
              <a:buChar char="o"/>
            </a:pPr>
            <a:endParaRPr lang="en-DE" dirty="0"/>
          </a:p>
        </p:txBody>
      </p:sp>
      <p:sp>
        <p:nvSpPr>
          <p:cNvPr id="3" name="Title 2">
            <a:extLst>
              <a:ext uri="{FF2B5EF4-FFF2-40B4-BE49-F238E27FC236}">
                <a16:creationId xmlns:a16="http://schemas.microsoft.com/office/drawing/2014/main" id="{86CDFFF3-9E01-BB3F-A390-DD58393BF445}"/>
              </a:ext>
            </a:extLst>
          </p:cNvPr>
          <p:cNvSpPr>
            <a:spLocks noGrp="1"/>
          </p:cNvSpPr>
          <p:nvPr>
            <p:ph type="title"/>
          </p:nvPr>
        </p:nvSpPr>
        <p:spPr/>
        <p:txBody>
          <a:bodyPr/>
          <a:lstStyle/>
          <a:p>
            <a:r>
              <a:rPr lang="en-US" dirty="0"/>
              <a:t>Create a Custom Vision project</a:t>
            </a:r>
            <a:endParaRPr lang="en-DE" dirty="0"/>
          </a:p>
        </p:txBody>
      </p:sp>
    </p:spTree>
    <p:extLst>
      <p:ext uri="{BB962C8B-B14F-4D97-AF65-F5344CB8AC3E}">
        <p14:creationId xmlns:p14="http://schemas.microsoft.com/office/powerpoint/2010/main" val="18580682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22C1EA-AFA8-46A1-BCDF-CA2FCD830F08}"/>
              </a:ext>
            </a:extLst>
          </p:cNvPr>
          <p:cNvSpPr>
            <a:spLocks noGrp="1"/>
          </p:cNvSpPr>
          <p:nvPr>
            <p:ph sz="half" idx="1"/>
          </p:nvPr>
        </p:nvSpPr>
        <p:spPr>
          <a:xfrm>
            <a:off x="691375" y="1524000"/>
            <a:ext cx="10076152" cy="4351338"/>
          </a:xfrm>
        </p:spPr>
        <p:txBody>
          <a:bodyPr>
            <a:normAutofit/>
          </a:bodyPr>
          <a:lstStyle/>
          <a:p>
            <a:r>
              <a:rPr lang="en-US" b="1" u="sng" dirty="0"/>
              <a:t>1. Define the problem</a:t>
            </a:r>
          </a:p>
          <a:p>
            <a:r>
              <a:rPr lang="en-US" dirty="0"/>
              <a:t>Decide on what model should predict and when it is successful.</a:t>
            </a:r>
          </a:p>
          <a:p>
            <a:endParaRPr lang="en-US" dirty="0"/>
          </a:p>
          <a:p>
            <a:endParaRPr lang="en-DE" dirty="0"/>
          </a:p>
        </p:txBody>
      </p:sp>
      <p:pic>
        <p:nvPicPr>
          <p:cNvPr id="1028" name="Picture 4">
            <a:extLst>
              <a:ext uri="{FF2B5EF4-FFF2-40B4-BE49-F238E27FC236}">
                <a16:creationId xmlns:a16="http://schemas.microsoft.com/office/drawing/2014/main" id="{999106DB-9586-9FCE-1359-BC6B2E45345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57650" y="2894237"/>
            <a:ext cx="7442975" cy="223289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CBD3FC2-525B-A1C0-3CEB-C5F653BD8883}"/>
              </a:ext>
            </a:extLst>
          </p:cNvPr>
          <p:cNvSpPr>
            <a:spLocks noGrp="1"/>
          </p:cNvSpPr>
          <p:nvPr>
            <p:ph type="title"/>
          </p:nvPr>
        </p:nvSpPr>
        <p:spPr>
          <a:xfrm>
            <a:off x="691375" y="390719"/>
            <a:ext cx="10783229" cy="998344"/>
          </a:xfrm>
        </p:spPr>
        <p:txBody>
          <a:bodyPr anchor="t">
            <a:normAutofit/>
          </a:bodyPr>
          <a:lstStyle/>
          <a:p>
            <a:r>
              <a:rPr lang="en-IN" dirty="0"/>
              <a:t>Overview on Azure Machine Learning</a:t>
            </a:r>
            <a:endParaRPr lang="en-DE" dirty="0"/>
          </a:p>
        </p:txBody>
      </p:sp>
    </p:spTree>
    <p:extLst>
      <p:ext uri="{BB962C8B-B14F-4D97-AF65-F5344CB8AC3E}">
        <p14:creationId xmlns:p14="http://schemas.microsoft.com/office/powerpoint/2010/main" val="64737875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E52D62-59A3-C0D3-24AE-7A9AD267344B}"/>
              </a:ext>
            </a:extLst>
          </p:cNvPr>
          <p:cNvSpPr>
            <a:spLocks noGrp="1"/>
          </p:cNvSpPr>
          <p:nvPr>
            <p:ph sz="half" idx="1"/>
          </p:nvPr>
        </p:nvSpPr>
        <p:spPr>
          <a:xfrm>
            <a:off x="691375" y="1524000"/>
            <a:ext cx="5369545" cy="4351338"/>
          </a:xfrm>
        </p:spPr>
        <p:txBody>
          <a:bodyPr>
            <a:normAutofit/>
          </a:bodyPr>
          <a:lstStyle/>
          <a:p>
            <a:r>
              <a:rPr lang="en-US" dirty="0"/>
              <a:t>Before publishing this iteration of the model for applications to use, you should test it.</a:t>
            </a:r>
          </a:p>
          <a:p>
            <a:pPr marL="342900" indent="-342900">
              <a:buFont typeface="Courier New" panose="02070309020205020404" pitchFamily="49" charset="0"/>
              <a:buChar char="o"/>
            </a:pPr>
            <a:r>
              <a:rPr lang="en-US" dirty="0"/>
              <a:t>Above the performance metrics, click Quick Test.</a:t>
            </a:r>
          </a:p>
          <a:p>
            <a:pPr marL="342900" indent="-342900">
              <a:buFont typeface="Courier New" panose="02070309020205020404" pitchFamily="49" charset="0"/>
              <a:buChar char="o"/>
            </a:pPr>
            <a:r>
              <a:rPr lang="en-US" dirty="0"/>
              <a:t>In the Image URL box, type </a:t>
            </a:r>
            <a:r>
              <a:rPr lang="en-IN" b="0" i="0" dirty="0">
                <a:effectLst/>
                <a:hlinkClick r:id="rId2"/>
              </a:rPr>
              <a:t>https://aka.ms/apple-image</a:t>
            </a:r>
            <a:r>
              <a:rPr lang="en-IN" b="0" i="0" dirty="0">
                <a:effectLst/>
              </a:rPr>
              <a:t> </a:t>
            </a:r>
            <a:r>
              <a:rPr lang="en-IN" dirty="0"/>
              <a:t>and click </a:t>
            </a:r>
            <a:r>
              <a:rPr lang="en-IN" b="0" i="0" dirty="0">
                <a:effectLst/>
              </a:rPr>
              <a:t>➔</a:t>
            </a:r>
            <a:endParaRPr lang="en-US" dirty="0"/>
          </a:p>
          <a:p>
            <a:pPr marL="342900" indent="-342900">
              <a:buFont typeface="Courier New" panose="02070309020205020404" pitchFamily="49" charset="0"/>
              <a:buChar char="o"/>
            </a:pPr>
            <a:r>
              <a:rPr lang="en-US" dirty="0"/>
              <a:t>View the predictions returned by your model - the probability score for apple should be the highest, like the image:</a:t>
            </a:r>
          </a:p>
          <a:p>
            <a:pPr marL="342900" indent="-342900">
              <a:buFont typeface="Courier New" panose="02070309020205020404" pitchFamily="49" charset="0"/>
              <a:buChar char="o"/>
            </a:pPr>
            <a:r>
              <a:rPr lang="en-US" dirty="0"/>
              <a:t>Close the Quick Test window.</a:t>
            </a:r>
          </a:p>
          <a:p>
            <a:endParaRPr lang="en-DE" dirty="0"/>
          </a:p>
        </p:txBody>
      </p:sp>
      <p:pic>
        <p:nvPicPr>
          <p:cNvPr id="8" name="Picture 7">
            <a:extLst>
              <a:ext uri="{FF2B5EF4-FFF2-40B4-BE49-F238E27FC236}">
                <a16:creationId xmlns:a16="http://schemas.microsoft.com/office/drawing/2014/main" id="{51242900-470F-3B42-829F-09EC8616EC5B}"/>
              </a:ext>
            </a:extLst>
          </p:cNvPr>
          <p:cNvPicPr>
            <a:picLocks noChangeAspect="1"/>
          </p:cNvPicPr>
          <p:nvPr/>
        </p:nvPicPr>
        <p:blipFill>
          <a:blip r:embed="rId3"/>
          <a:stretch>
            <a:fillRect/>
          </a:stretch>
        </p:blipFill>
        <p:spPr>
          <a:xfrm>
            <a:off x="6131080" y="1853887"/>
            <a:ext cx="5369545" cy="3691563"/>
          </a:xfrm>
          <a:prstGeom prst="rect">
            <a:avLst/>
          </a:prstGeom>
          <a:noFill/>
        </p:spPr>
      </p:pic>
      <p:sp>
        <p:nvSpPr>
          <p:cNvPr id="3" name="Title 2">
            <a:extLst>
              <a:ext uri="{FF2B5EF4-FFF2-40B4-BE49-F238E27FC236}">
                <a16:creationId xmlns:a16="http://schemas.microsoft.com/office/drawing/2014/main" id="{57D7AF92-390A-981F-A1B5-D7A9A887C403}"/>
              </a:ext>
            </a:extLst>
          </p:cNvPr>
          <p:cNvSpPr>
            <a:spLocks noGrp="1"/>
          </p:cNvSpPr>
          <p:nvPr>
            <p:ph type="title"/>
          </p:nvPr>
        </p:nvSpPr>
        <p:spPr>
          <a:xfrm>
            <a:off x="691375" y="390719"/>
            <a:ext cx="10783229" cy="998344"/>
          </a:xfrm>
        </p:spPr>
        <p:txBody>
          <a:bodyPr anchor="t">
            <a:normAutofit/>
          </a:bodyPr>
          <a:lstStyle/>
          <a:p>
            <a:r>
              <a:rPr lang="en-US" dirty="0"/>
              <a:t>Test the Model</a:t>
            </a:r>
            <a:endParaRPr lang="en-DE" dirty="0"/>
          </a:p>
        </p:txBody>
      </p:sp>
    </p:spTree>
    <p:extLst>
      <p:ext uri="{BB962C8B-B14F-4D97-AF65-F5344CB8AC3E}">
        <p14:creationId xmlns:p14="http://schemas.microsoft.com/office/powerpoint/2010/main" val="42935073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5D81AB-6E9B-3669-3767-AF47E602F1D0}"/>
              </a:ext>
            </a:extLst>
          </p:cNvPr>
          <p:cNvSpPr>
            <a:spLocks noGrp="1"/>
          </p:cNvSpPr>
          <p:nvPr>
            <p:ph type="title"/>
          </p:nvPr>
        </p:nvSpPr>
        <p:spPr/>
        <p:txBody>
          <a:bodyPr/>
          <a:lstStyle/>
          <a:p>
            <a:r>
              <a:rPr lang="en-US" dirty="0"/>
              <a:t>Publish the model</a:t>
            </a:r>
            <a:endParaRPr lang="en-DE" dirty="0"/>
          </a:p>
        </p:txBody>
      </p:sp>
      <p:sp>
        <p:nvSpPr>
          <p:cNvPr id="5" name="Content Placeholder 2">
            <a:extLst>
              <a:ext uri="{FF2B5EF4-FFF2-40B4-BE49-F238E27FC236}">
                <a16:creationId xmlns:a16="http://schemas.microsoft.com/office/drawing/2014/main" id="{6BD42764-1319-B165-CAB7-AEEEAEAA6A7C}"/>
              </a:ext>
            </a:extLst>
          </p:cNvPr>
          <p:cNvSpPr>
            <a:spLocks noGrp="1"/>
          </p:cNvSpPr>
          <p:nvPr>
            <p:ph sz="half" idx="1"/>
          </p:nvPr>
        </p:nvSpPr>
        <p:spPr>
          <a:xfrm>
            <a:off x="691375" y="1389063"/>
            <a:ext cx="11139488" cy="4351338"/>
          </a:xfrm>
        </p:spPr>
        <p:txBody>
          <a:bodyPr/>
          <a:lstStyle/>
          <a:p>
            <a:pPr algn="l">
              <a:buFont typeface="+mj-lt"/>
              <a:buAutoNum type="arabicPeriod"/>
            </a:pPr>
            <a:r>
              <a:rPr lang="en-US" b="0" i="0" dirty="0">
                <a:solidFill>
                  <a:srgbClr val="171717"/>
                </a:solidFill>
                <a:effectLst/>
                <a:latin typeface="Segoe UI" panose="020B0502040204020203" pitchFamily="34" charset="0"/>
              </a:rPr>
              <a:t>Click </a:t>
            </a:r>
            <a:r>
              <a:rPr lang="en-US" b="1" i="0" dirty="0">
                <a:solidFill>
                  <a:srgbClr val="171717"/>
                </a:solidFill>
                <a:effectLst/>
                <a:latin typeface="Segoe UI" panose="020B0502040204020203" pitchFamily="34" charset="0"/>
              </a:rPr>
              <a:t>🗸 Publish</a:t>
            </a:r>
            <a:r>
              <a:rPr lang="en-US" b="0" i="0" dirty="0">
                <a:solidFill>
                  <a:srgbClr val="171717"/>
                </a:solidFill>
                <a:effectLst/>
                <a:latin typeface="Segoe UI" panose="020B0502040204020203" pitchFamily="34" charset="0"/>
              </a:rPr>
              <a:t> </a:t>
            </a:r>
            <a:r>
              <a:rPr lang="en-US" dirty="0"/>
              <a:t>to publish the trained model with the following settings:</a:t>
            </a:r>
          </a:p>
          <a:p>
            <a:pPr marL="742950" lvl="1" indent="-285750" algn="l">
              <a:buFont typeface="+mj-lt"/>
              <a:buAutoNum type="arabicPeriod"/>
            </a:pPr>
            <a:r>
              <a:rPr lang="en-US" b="1" i="0" dirty="0">
                <a:solidFill>
                  <a:srgbClr val="171717"/>
                </a:solidFill>
                <a:effectLst/>
                <a:latin typeface="Segoe UI" panose="020B0502040204020203" pitchFamily="34" charset="0"/>
              </a:rPr>
              <a:t>Model name</a:t>
            </a:r>
            <a:r>
              <a:rPr lang="en-US" sz="2000" dirty="0"/>
              <a:t>: groceries</a:t>
            </a:r>
          </a:p>
          <a:p>
            <a:pPr marL="742950" lvl="1" indent="-285750" algn="l">
              <a:buFont typeface="+mj-lt"/>
              <a:buAutoNum type="arabicPeriod"/>
            </a:pPr>
            <a:r>
              <a:rPr lang="en-US" b="1" i="0" dirty="0">
                <a:solidFill>
                  <a:srgbClr val="171717"/>
                </a:solidFill>
                <a:effectLst/>
                <a:latin typeface="Segoe UI" panose="020B0502040204020203" pitchFamily="34" charset="0"/>
              </a:rPr>
              <a:t>Prediction Resource</a:t>
            </a:r>
            <a:r>
              <a:rPr lang="en-US" sz="2000" dirty="0"/>
              <a:t>: The prediction resource you created previously.</a:t>
            </a:r>
          </a:p>
          <a:p>
            <a:pPr algn="l">
              <a:buFont typeface="+mj-lt"/>
              <a:buAutoNum type="arabicPeriod"/>
            </a:pPr>
            <a:r>
              <a:rPr lang="en-US" dirty="0"/>
              <a:t>After publishing, click the </a:t>
            </a:r>
            <a:r>
              <a:rPr lang="en-US" b="0" i="1" dirty="0">
                <a:solidFill>
                  <a:srgbClr val="171717"/>
                </a:solidFill>
                <a:effectLst/>
                <a:latin typeface="Segoe UI" panose="020B0502040204020203" pitchFamily="34" charset="0"/>
              </a:rPr>
              <a:t>Prediction URL</a:t>
            </a:r>
            <a:r>
              <a:rPr lang="en-US" b="0" i="0" dirty="0">
                <a:solidFill>
                  <a:srgbClr val="171717"/>
                </a:solidFill>
                <a:effectLst/>
                <a:latin typeface="Segoe UI" panose="020B0502040204020203" pitchFamily="34" charset="0"/>
              </a:rPr>
              <a:t> (🌐) </a:t>
            </a:r>
            <a:r>
              <a:rPr lang="en-US" dirty="0"/>
              <a:t>icon to see information required to use the published model. Later, you will need the appropriate URL and Prediction-Key values to get a prediction from an Image URL, so keep this dialog box open and carry on to the next task.</a:t>
            </a:r>
          </a:p>
          <a:p>
            <a:pPr algn="l">
              <a:buFont typeface="+mj-lt"/>
              <a:buAutoNum type="arabicPeriod"/>
            </a:pPr>
            <a:endParaRPr lang="en-US" dirty="0"/>
          </a:p>
          <a:p>
            <a:pPr algn="l"/>
            <a:endParaRPr lang="en-US" dirty="0"/>
          </a:p>
          <a:p>
            <a:endParaRPr lang="en-DE" dirty="0"/>
          </a:p>
        </p:txBody>
      </p:sp>
    </p:spTree>
    <p:extLst>
      <p:ext uri="{BB962C8B-B14F-4D97-AF65-F5344CB8AC3E}">
        <p14:creationId xmlns:p14="http://schemas.microsoft.com/office/powerpoint/2010/main" val="33586533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720A1C-A46E-BE4A-D0D7-6276685D084A}"/>
              </a:ext>
            </a:extLst>
          </p:cNvPr>
          <p:cNvSpPr>
            <a:spLocks noGrp="1"/>
          </p:cNvSpPr>
          <p:nvPr>
            <p:ph sz="half" idx="1"/>
          </p:nvPr>
        </p:nvSpPr>
        <p:spPr>
          <a:xfrm>
            <a:off x="261257" y="817417"/>
            <a:ext cx="6678137" cy="5500914"/>
          </a:xfrm>
        </p:spPr>
        <p:txBody>
          <a:bodyPr>
            <a:noAutofit/>
          </a:bodyPr>
          <a:lstStyle/>
          <a:p>
            <a:pPr marL="457200" indent="-457200">
              <a:buFont typeface="+mj-lt"/>
              <a:buAutoNum type="arabicPeriod"/>
            </a:pPr>
            <a:r>
              <a:rPr lang="en-US" sz="1800" dirty="0"/>
              <a:t>To test the capabilities of the Custom Vision service, we'll use a simple command-line application that runs in the Cloud Shell on Azure.</a:t>
            </a:r>
          </a:p>
          <a:p>
            <a:pPr marL="457200" indent="-457200">
              <a:buFont typeface="+mj-lt"/>
              <a:buAutoNum type="arabicPeriod"/>
            </a:pPr>
            <a:r>
              <a:rPr lang="en-US" sz="1800" dirty="0"/>
              <a:t>Configure and run a client application like Custom vision service in cloud shell.</a:t>
            </a:r>
          </a:p>
          <a:p>
            <a:pPr marL="457200" indent="-457200">
              <a:buFont typeface="+mj-lt"/>
              <a:buAutoNum type="arabicPeriod"/>
            </a:pPr>
            <a:r>
              <a:rPr lang="en-US" sz="1800" dirty="0"/>
              <a:t>Enter the following git command: </a:t>
            </a:r>
            <a:r>
              <a:rPr lang="en-US" sz="1800" b="1" dirty="0"/>
              <a:t>git clone </a:t>
            </a:r>
            <a:r>
              <a:rPr lang="it-IT" sz="1800" b="1" dirty="0"/>
              <a:t>https://github.com/MicrosoftLearning/AI-900-AIFundamentals ai-900</a:t>
            </a:r>
            <a:endParaRPr lang="en-US" sz="1800" b="1" dirty="0"/>
          </a:p>
          <a:p>
            <a:pPr marL="457200" indent="-457200">
              <a:buFont typeface="+mj-lt"/>
              <a:buAutoNum type="arabicPeriod"/>
            </a:pPr>
            <a:r>
              <a:rPr lang="en-US" sz="1800" dirty="0"/>
              <a:t>The files are downloaded to a folder </a:t>
            </a:r>
            <a:r>
              <a:rPr lang="it-IT" sz="1800" b="1" dirty="0"/>
              <a:t>ai-900</a:t>
            </a:r>
            <a:r>
              <a:rPr lang="en-US" sz="1800" dirty="0"/>
              <a:t>. Now we want to see all of the files in your Cloud Shell storage and work with them. Type the following command into the shell: </a:t>
            </a:r>
            <a:r>
              <a:rPr lang="en-US" sz="1800" b="1" dirty="0"/>
              <a:t>code .</a:t>
            </a:r>
          </a:p>
          <a:p>
            <a:pPr marL="457200" indent="-457200">
              <a:buFont typeface="+mj-lt"/>
              <a:buAutoNum type="arabicPeriod"/>
            </a:pPr>
            <a:r>
              <a:rPr lang="en-US" sz="1800" dirty="0"/>
              <a:t>In the Files pane on the left, expand ‘</a:t>
            </a:r>
            <a:r>
              <a:rPr lang="it-IT" sz="1800" b="1" dirty="0"/>
              <a:t>ai-900</a:t>
            </a:r>
            <a:r>
              <a:rPr lang="en-US" sz="1800" dirty="0"/>
              <a:t>’ and select ‘</a:t>
            </a:r>
            <a:r>
              <a:rPr lang="en-US" sz="1800" b="1" dirty="0"/>
              <a:t>classify-image.ps1</a:t>
            </a:r>
            <a:r>
              <a:rPr lang="en-US" sz="1800" dirty="0"/>
              <a:t>’. This file contains some code that uses the Custom Vision service to analyze an image, as shown here:</a:t>
            </a:r>
          </a:p>
          <a:p>
            <a:pPr marL="457200" indent="-457200">
              <a:buFont typeface="+mj-lt"/>
              <a:buAutoNum type="arabicPeriod"/>
            </a:pPr>
            <a:r>
              <a:rPr lang="en-US" sz="1800" dirty="0"/>
              <a:t>At the top right of the editor pane, use the ... button to open the menu and select </a:t>
            </a:r>
            <a:r>
              <a:rPr lang="en-US" sz="1800" b="1" dirty="0"/>
              <a:t>Save</a:t>
            </a:r>
            <a:r>
              <a:rPr lang="en-US" sz="1800" dirty="0"/>
              <a:t> to save your changes.</a:t>
            </a:r>
          </a:p>
          <a:p>
            <a:pPr marL="457200" indent="-457200">
              <a:buFont typeface="+mj-lt"/>
              <a:buAutoNum type="arabicPeriod"/>
            </a:pPr>
            <a:r>
              <a:rPr lang="en-US" sz="1800" dirty="0"/>
              <a:t>Get the prediction URL &amp; key from the dialog box in Custom Vision project.</a:t>
            </a:r>
          </a:p>
          <a:p>
            <a:endParaRPr lang="en-US" sz="1800" dirty="0"/>
          </a:p>
          <a:p>
            <a:pPr marL="457200" indent="-457200">
              <a:buFont typeface="+mj-lt"/>
              <a:buAutoNum type="arabicPeriod"/>
            </a:pPr>
            <a:endParaRPr lang="it-IT" sz="1800" dirty="0"/>
          </a:p>
          <a:p>
            <a:pPr marL="457200" indent="-457200">
              <a:buFont typeface="+mj-lt"/>
              <a:buAutoNum type="arabicPeriod"/>
            </a:pPr>
            <a:endParaRPr lang="it-IT" sz="1800" dirty="0"/>
          </a:p>
          <a:p>
            <a:pPr marL="457200" indent="-457200">
              <a:buFont typeface="+mj-lt"/>
              <a:buAutoNum type="arabicPeriod"/>
            </a:pPr>
            <a:endParaRPr lang="en-US" sz="1800" dirty="0"/>
          </a:p>
        </p:txBody>
      </p:sp>
      <p:pic>
        <p:nvPicPr>
          <p:cNvPr id="5" name="Picture 4">
            <a:extLst>
              <a:ext uri="{FF2B5EF4-FFF2-40B4-BE49-F238E27FC236}">
                <a16:creationId xmlns:a16="http://schemas.microsoft.com/office/drawing/2014/main" id="{FE6B7EC4-5CC6-594D-0E8A-54067C9D34A7}"/>
              </a:ext>
            </a:extLst>
          </p:cNvPr>
          <p:cNvPicPr>
            <a:picLocks noChangeAspect="1"/>
          </p:cNvPicPr>
          <p:nvPr/>
        </p:nvPicPr>
        <p:blipFill>
          <a:blip r:embed="rId2"/>
          <a:stretch>
            <a:fillRect/>
          </a:stretch>
        </p:blipFill>
        <p:spPr>
          <a:xfrm>
            <a:off x="6939394" y="709192"/>
            <a:ext cx="5126182" cy="1865917"/>
          </a:xfrm>
          <a:prstGeom prst="rect">
            <a:avLst/>
          </a:prstGeom>
          <a:noFill/>
        </p:spPr>
      </p:pic>
      <p:sp>
        <p:nvSpPr>
          <p:cNvPr id="4" name="Title 3">
            <a:extLst>
              <a:ext uri="{FF2B5EF4-FFF2-40B4-BE49-F238E27FC236}">
                <a16:creationId xmlns:a16="http://schemas.microsoft.com/office/drawing/2014/main" id="{5C9A6421-B306-6281-BA63-D2826DEA9D9A}"/>
              </a:ext>
            </a:extLst>
          </p:cNvPr>
          <p:cNvSpPr>
            <a:spLocks noGrp="1"/>
          </p:cNvSpPr>
          <p:nvPr>
            <p:ph type="title"/>
          </p:nvPr>
        </p:nvSpPr>
        <p:spPr>
          <a:xfrm>
            <a:off x="691375" y="162577"/>
            <a:ext cx="10783229" cy="654840"/>
          </a:xfrm>
        </p:spPr>
        <p:txBody>
          <a:bodyPr anchor="t">
            <a:normAutofit/>
          </a:bodyPr>
          <a:lstStyle/>
          <a:p>
            <a:r>
              <a:rPr lang="en-US" dirty="0"/>
              <a:t>Test model in Azure portal </a:t>
            </a:r>
            <a:endParaRPr lang="en-DE" dirty="0"/>
          </a:p>
        </p:txBody>
      </p:sp>
      <p:pic>
        <p:nvPicPr>
          <p:cNvPr id="7" name="Picture 6">
            <a:extLst>
              <a:ext uri="{FF2B5EF4-FFF2-40B4-BE49-F238E27FC236}">
                <a16:creationId xmlns:a16="http://schemas.microsoft.com/office/drawing/2014/main" id="{A576525B-F392-BF90-166D-3B0DB3AF8342}"/>
              </a:ext>
            </a:extLst>
          </p:cNvPr>
          <p:cNvPicPr>
            <a:picLocks noChangeAspect="1"/>
          </p:cNvPicPr>
          <p:nvPr/>
        </p:nvPicPr>
        <p:blipFill>
          <a:blip r:embed="rId3"/>
          <a:stretch>
            <a:fillRect/>
          </a:stretch>
        </p:blipFill>
        <p:spPr>
          <a:xfrm>
            <a:off x="6939394" y="2845483"/>
            <a:ext cx="5415472" cy="2874818"/>
          </a:xfrm>
          <a:prstGeom prst="rect">
            <a:avLst/>
          </a:prstGeom>
        </p:spPr>
      </p:pic>
    </p:spTree>
    <p:extLst>
      <p:ext uri="{BB962C8B-B14F-4D97-AF65-F5344CB8AC3E}">
        <p14:creationId xmlns:p14="http://schemas.microsoft.com/office/powerpoint/2010/main" val="412714411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E33DF2-AE20-ECBA-EB16-934E9FEE4453}"/>
              </a:ext>
            </a:extLst>
          </p:cNvPr>
          <p:cNvSpPr>
            <a:spLocks noGrp="1"/>
          </p:cNvSpPr>
          <p:nvPr>
            <p:ph sz="half" idx="1"/>
          </p:nvPr>
        </p:nvSpPr>
        <p:spPr/>
        <p:txBody>
          <a:bodyPr/>
          <a:lstStyle/>
          <a:p>
            <a:pPr marL="342900" indent="-342900">
              <a:buFont typeface="Arial" panose="020B0604020202020204" pitchFamily="34" charset="0"/>
              <a:buChar char="•"/>
            </a:pPr>
            <a:r>
              <a:rPr lang="en-US" dirty="0"/>
              <a:t>You will use the sample client application to classify several images into the apple, banana, or orange category.</a:t>
            </a:r>
          </a:p>
          <a:p>
            <a:pPr marL="342900" indent="-342900">
              <a:buFont typeface="Arial" panose="020B0604020202020204" pitchFamily="34" charset="0"/>
              <a:buChar char="•"/>
            </a:pPr>
            <a:r>
              <a:rPr lang="en-US" dirty="0"/>
              <a:t>We will classify this image:</a:t>
            </a:r>
          </a:p>
          <a:p>
            <a:r>
              <a:rPr lang="en-US" dirty="0"/>
              <a:t>      ./classify-image.ps1 1</a:t>
            </a:r>
          </a:p>
          <a:p>
            <a:pPr marL="342900" indent="-342900">
              <a:buFont typeface="Arial" panose="020B0604020202020204" pitchFamily="34" charset="0"/>
              <a:buChar char="•"/>
            </a:pPr>
            <a:r>
              <a:rPr lang="en-US" dirty="0"/>
              <a:t>Review the prediction, which should be apple.</a:t>
            </a:r>
          </a:p>
          <a:p>
            <a:endParaRPr lang="en-US" dirty="0"/>
          </a:p>
          <a:p>
            <a:endParaRPr lang="en-US" dirty="0"/>
          </a:p>
          <a:p>
            <a:endParaRPr lang="en-DE" dirty="0"/>
          </a:p>
        </p:txBody>
      </p:sp>
      <p:pic>
        <p:nvPicPr>
          <p:cNvPr id="6" name="Content Placeholder 5">
            <a:extLst>
              <a:ext uri="{FF2B5EF4-FFF2-40B4-BE49-F238E27FC236}">
                <a16:creationId xmlns:a16="http://schemas.microsoft.com/office/drawing/2014/main" id="{56E0CCE4-BED7-E57B-942D-12F662B5C24B}"/>
              </a:ext>
            </a:extLst>
          </p:cNvPr>
          <p:cNvPicPr>
            <a:picLocks noGrp="1" noChangeAspect="1"/>
          </p:cNvPicPr>
          <p:nvPr>
            <p:ph sz="half" idx="2"/>
          </p:nvPr>
        </p:nvPicPr>
        <p:blipFill>
          <a:blip r:embed="rId2"/>
          <a:stretch>
            <a:fillRect/>
          </a:stretch>
        </p:blipFill>
        <p:spPr>
          <a:xfrm>
            <a:off x="6130925" y="1743883"/>
            <a:ext cx="5368925" cy="3911572"/>
          </a:xfrm>
        </p:spPr>
      </p:pic>
      <p:sp>
        <p:nvSpPr>
          <p:cNvPr id="4" name="Title 3">
            <a:extLst>
              <a:ext uri="{FF2B5EF4-FFF2-40B4-BE49-F238E27FC236}">
                <a16:creationId xmlns:a16="http://schemas.microsoft.com/office/drawing/2014/main" id="{4D60F903-5DF2-6B54-5A3D-E6436E658C38}"/>
              </a:ext>
            </a:extLst>
          </p:cNvPr>
          <p:cNvSpPr>
            <a:spLocks noGrp="1"/>
          </p:cNvSpPr>
          <p:nvPr>
            <p:ph type="title"/>
          </p:nvPr>
        </p:nvSpPr>
        <p:spPr/>
        <p:txBody>
          <a:bodyPr/>
          <a:lstStyle/>
          <a:p>
            <a:r>
              <a:rPr lang="en-US" dirty="0"/>
              <a:t>Exercise 1</a:t>
            </a:r>
            <a:endParaRPr lang="en-DE" dirty="0"/>
          </a:p>
        </p:txBody>
      </p:sp>
    </p:spTree>
    <p:extLst>
      <p:ext uri="{BB962C8B-B14F-4D97-AF65-F5344CB8AC3E}">
        <p14:creationId xmlns:p14="http://schemas.microsoft.com/office/powerpoint/2010/main" val="48547644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DDFD426-AC56-F3A9-486F-E11A33312C62}"/>
              </a:ext>
            </a:extLst>
          </p:cNvPr>
          <p:cNvPicPr>
            <a:picLocks noGrp="1" noChangeAspect="1"/>
          </p:cNvPicPr>
          <p:nvPr>
            <p:ph sz="half" idx="1"/>
          </p:nvPr>
        </p:nvPicPr>
        <p:blipFill rotWithShape="1">
          <a:blip r:embed="rId3"/>
          <a:srcRect l="6081" r="138" b="3"/>
          <a:stretch/>
        </p:blipFill>
        <p:spPr>
          <a:xfrm>
            <a:off x="691375" y="1253331"/>
            <a:ext cx="5369545" cy="4351338"/>
          </a:xfrm>
          <a:noFill/>
        </p:spPr>
      </p:pic>
      <p:pic>
        <p:nvPicPr>
          <p:cNvPr id="8" name="Content Placeholder 7">
            <a:extLst>
              <a:ext uri="{FF2B5EF4-FFF2-40B4-BE49-F238E27FC236}">
                <a16:creationId xmlns:a16="http://schemas.microsoft.com/office/drawing/2014/main" id="{CDFFE92F-DA97-297E-D481-85CC3E78D437}"/>
              </a:ext>
            </a:extLst>
          </p:cNvPr>
          <p:cNvPicPr>
            <a:picLocks noGrp="1" noChangeAspect="1"/>
          </p:cNvPicPr>
          <p:nvPr>
            <p:ph sz="half" idx="2"/>
          </p:nvPr>
        </p:nvPicPr>
        <p:blipFill rotWithShape="1">
          <a:blip r:embed="rId4"/>
          <a:srcRect r="7447" b="-3"/>
          <a:stretch/>
        </p:blipFill>
        <p:spPr>
          <a:xfrm>
            <a:off x="6131082" y="1253331"/>
            <a:ext cx="5369545" cy="4351338"/>
          </a:xfrm>
          <a:noFill/>
        </p:spPr>
      </p:pic>
      <p:sp>
        <p:nvSpPr>
          <p:cNvPr id="4" name="Title 3">
            <a:extLst>
              <a:ext uri="{FF2B5EF4-FFF2-40B4-BE49-F238E27FC236}">
                <a16:creationId xmlns:a16="http://schemas.microsoft.com/office/drawing/2014/main" id="{9DDDA4E1-98B2-3D52-2020-DF3FA7DFABFB}"/>
              </a:ext>
            </a:extLst>
          </p:cNvPr>
          <p:cNvSpPr>
            <a:spLocks noGrp="1"/>
          </p:cNvSpPr>
          <p:nvPr>
            <p:ph type="title"/>
          </p:nvPr>
        </p:nvSpPr>
        <p:spPr>
          <a:xfrm>
            <a:off x="691375" y="390719"/>
            <a:ext cx="10783229" cy="998344"/>
          </a:xfrm>
        </p:spPr>
        <p:txBody>
          <a:bodyPr anchor="t">
            <a:normAutofit/>
          </a:bodyPr>
          <a:lstStyle/>
          <a:p>
            <a:r>
              <a:rPr lang="en-US" dirty="0"/>
              <a:t>Exercise 2</a:t>
            </a:r>
            <a:endParaRPr lang="en-DE" dirty="0"/>
          </a:p>
        </p:txBody>
      </p:sp>
      <p:sp>
        <p:nvSpPr>
          <p:cNvPr id="10" name="TextBox 9">
            <a:extLst>
              <a:ext uri="{FF2B5EF4-FFF2-40B4-BE49-F238E27FC236}">
                <a16:creationId xmlns:a16="http://schemas.microsoft.com/office/drawing/2014/main" id="{6A28536F-DE47-EDA2-9DF3-D61E311DDBDB}"/>
              </a:ext>
            </a:extLst>
          </p:cNvPr>
          <p:cNvSpPr txBox="1"/>
          <p:nvPr/>
        </p:nvSpPr>
        <p:spPr>
          <a:xfrm>
            <a:off x="6404263" y="5726668"/>
            <a:ext cx="6269182" cy="369332"/>
          </a:xfrm>
          <a:prstGeom prst="rect">
            <a:avLst/>
          </a:prstGeom>
          <a:noFill/>
        </p:spPr>
        <p:txBody>
          <a:bodyPr wrap="square">
            <a:spAutoFit/>
          </a:bodyPr>
          <a:lstStyle/>
          <a:p>
            <a:r>
              <a:rPr lang="en-IN" dirty="0"/>
              <a:t>./classify-image.ps1 3</a:t>
            </a:r>
            <a:endParaRPr lang="en-DE" dirty="0"/>
          </a:p>
        </p:txBody>
      </p:sp>
      <p:sp>
        <p:nvSpPr>
          <p:cNvPr id="12" name="TextBox 11">
            <a:extLst>
              <a:ext uri="{FF2B5EF4-FFF2-40B4-BE49-F238E27FC236}">
                <a16:creationId xmlns:a16="http://schemas.microsoft.com/office/drawing/2014/main" id="{D91B9ADD-76D2-47BD-0988-2F88EDFBE96D}"/>
              </a:ext>
            </a:extLst>
          </p:cNvPr>
          <p:cNvSpPr txBox="1"/>
          <p:nvPr/>
        </p:nvSpPr>
        <p:spPr>
          <a:xfrm>
            <a:off x="691375" y="5738152"/>
            <a:ext cx="5369545" cy="369332"/>
          </a:xfrm>
          <a:prstGeom prst="rect">
            <a:avLst/>
          </a:prstGeom>
          <a:noFill/>
        </p:spPr>
        <p:txBody>
          <a:bodyPr wrap="square">
            <a:spAutoFit/>
          </a:bodyPr>
          <a:lstStyle/>
          <a:p>
            <a:r>
              <a:rPr lang="en-DE" dirty="0"/>
              <a:t>./classify-image.ps1 2</a:t>
            </a:r>
          </a:p>
        </p:txBody>
      </p:sp>
    </p:spTree>
    <p:extLst>
      <p:ext uri="{BB962C8B-B14F-4D97-AF65-F5344CB8AC3E}">
        <p14:creationId xmlns:p14="http://schemas.microsoft.com/office/powerpoint/2010/main" val="19785706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49CD5-FB4D-8E99-A7EC-6D51D759A3E1}"/>
              </a:ext>
            </a:extLst>
          </p:cNvPr>
          <p:cNvSpPr>
            <a:spLocks noGrp="1"/>
          </p:cNvSpPr>
          <p:nvPr>
            <p:ph type="body" sz="quarter" idx="10"/>
          </p:nvPr>
        </p:nvSpPr>
        <p:spPr>
          <a:xfrm>
            <a:off x="638174" y="3257478"/>
            <a:ext cx="10848975" cy="2006050"/>
          </a:xfrm>
        </p:spPr>
        <p:txBody>
          <a:bodyPr>
            <a:normAutofit fontScale="40000" lnSpcReduction="20000"/>
          </a:bodyPr>
          <a:lstStyle/>
          <a:p>
            <a:endParaRPr lang="en-US" dirty="0">
              <a:latin typeface="Segoe UI Semibold"/>
              <a:cs typeface="Segoe UI Semibold"/>
            </a:endParaRPr>
          </a:p>
          <a:p>
            <a:endParaRPr lang="en-US" dirty="0">
              <a:latin typeface="Segoe UI Semibold"/>
              <a:cs typeface="Segoe UI Semibold"/>
            </a:endParaRPr>
          </a:p>
          <a:p>
            <a:endParaRPr lang="en-US" sz="5000" dirty="0">
              <a:latin typeface="Segoe UI Semibold"/>
              <a:cs typeface="Segoe UI Semibold"/>
            </a:endParaRPr>
          </a:p>
          <a:p>
            <a:r>
              <a:rPr lang="en-US" sz="5000" dirty="0">
                <a:latin typeface="Segoe UI Semibold"/>
                <a:cs typeface="Segoe UI Semibold"/>
              </a:rPr>
              <a:t>Demo: Azure Cognitive Services</a:t>
            </a:r>
          </a:p>
          <a:p>
            <a:r>
              <a:rPr lang="en-US" sz="5000" dirty="0">
                <a:latin typeface="Segoe UI Semibold"/>
                <a:cs typeface="Segoe UI Semibold"/>
              </a:rPr>
              <a:t>- Computer Vision</a:t>
            </a:r>
          </a:p>
          <a:p>
            <a:r>
              <a:rPr lang="en-US" sz="5000" dirty="0">
                <a:latin typeface="Segoe UI Semibold"/>
                <a:cs typeface="Segoe UI Semibold"/>
              </a:rPr>
              <a:t>- Custom Vision</a:t>
            </a:r>
            <a:endParaRPr lang="en-US" sz="5000" dirty="0"/>
          </a:p>
          <a:p>
            <a:endParaRPr lang="en-US" dirty="0">
              <a:latin typeface="Segoe UI Semibold"/>
              <a:cs typeface="Segoe UI Semibold"/>
            </a:endParaRPr>
          </a:p>
        </p:txBody>
      </p:sp>
    </p:spTree>
    <p:extLst>
      <p:ext uri="{BB962C8B-B14F-4D97-AF65-F5344CB8AC3E}">
        <p14:creationId xmlns:p14="http://schemas.microsoft.com/office/powerpoint/2010/main" val="91602506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8F59E-5FF9-E64F-CDE0-C4923E576D7F}"/>
              </a:ext>
            </a:extLst>
          </p:cNvPr>
          <p:cNvSpPr>
            <a:spLocks noGrp="1"/>
          </p:cNvSpPr>
          <p:nvPr>
            <p:ph idx="1"/>
          </p:nvPr>
        </p:nvSpPr>
        <p:spPr>
          <a:xfrm>
            <a:off x="691376" y="1223010"/>
            <a:ext cx="10783229" cy="4652328"/>
          </a:xfrm>
        </p:spPr>
        <p:txBody>
          <a:bodyPr/>
          <a:lstStyle/>
          <a:p>
            <a:pPr marL="342900" indent="-342900">
              <a:buFont typeface="Arial" panose="020B0604020202020204" pitchFamily="34" charset="0"/>
              <a:buChar char="•"/>
            </a:pPr>
            <a:r>
              <a:rPr lang="en-US" dirty="0">
                <a:latin typeface="Segoe UI Light"/>
                <a:cs typeface="Segoe UI Light"/>
              </a:rPr>
              <a:t>Azure Databricks is a data analytics platform optimized for the Microsoft Azure cloud services. Built on Spark-based platform that can be used for data processing and interactive data science collaboration. </a:t>
            </a:r>
          </a:p>
          <a:p>
            <a:pPr marL="342900" indent="-342900">
              <a:buFont typeface="Arial" panose="020B0604020202020204" pitchFamily="34" charset="0"/>
              <a:buChar char="•"/>
            </a:pPr>
            <a:r>
              <a:rPr lang="en-US" dirty="0">
                <a:cs typeface="Segoe UI Light"/>
              </a:rPr>
              <a:t>Azure Databricks offers three environments for developing data intensive applications:</a:t>
            </a:r>
          </a:p>
          <a:p>
            <a:pPr marL="1028700" lvl="1" indent="-342900">
              <a:buFont typeface="Wingdings" panose="05000000000000000000" pitchFamily="2" charset="2"/>
              <a:buChar char="q"/>
            </a:pPr>
            <a:r>
              <a:rPr lang="en-US" dirty="0">
                <a:cs typeface="Segoe UI Light"/>
              </a:rPr>
              <a:t>Databricks SQL, </a:t>
            </a:r>
          </a:p>
          <a:p>
            <a:pPr marL="1028700" lvl="1" indent="-342900">
              <a:buFont typeface="Wingdings" panose="05000000000000000000" pitchFamily="2" charset="2"/>
              <a:buChar char="q"/>
            </a:pPr>
            <a:r>
              <a:rPr lang="en-US" dirty="0">
                <a:cs typeface="Segoe UI Light"/>
              </a:rPr>
              <a:t>Databricks Data Science &amp; Engineering, and</a:t>
            </a:r>
          </a:p>
          <a:p>
            <a:pPr marL="1028700" lvl="1" indent="-342900">
              <a:buFont typeface="Wingdings" panose="05000000000000000000" pitchFamily="2" charset="2"/>
              <a:buChar char="q"/>
            </a:pPr>
            <a:r>
              <a:rPr lang="en-US" dirty="0">
                <a:cs typeface="Segoe UI Light"/>
              </a:rPr>
              <a:t>Databricks Machine Learning.</a:t>
            </a:r>
          </a:p>
          <a:p>
            <a:pPr marL="342900" indent="-342900">
              <a:buFont typeface="Arial" panose="020B0604020202020204" pitchFamily="34" charset="0"/>
              <a:buChar char="•"/>
            </a:pPr>
            <a:endParaRPr lang="en-US" dirty="0">
              <a:latin typeface="Segoe UI Light"/>
              <a:cs typeface="Segoe UI Light"/>
            </a:endParaRPr>
          </a:p>
          <a:p>
            <a:pPr marL="342900" indent="-342900">
              <a:buFont typeface="Arial" panose="020B0604020202020204" pitchFamily="34" charset="0"/>
              <a:buChar char="•"/>
            </a:pPr>
            <a:endParaRPr lang="en-US" dirty="0">
              <a:latin typeface="Segoe UI Light"/>
              <a:cs typeface="Segoe UI Light"/>
            </a:endParaRPr>
          </a:p>
          <a:p>
            <a:pPr marL="342900" indent="-342900">
              <a:buFont typeface="Arial" panose="020B0604020202020204" pitchFamily="34" charset="0"/>
              <a:buChar char="•"/>
            </a:pPr>
            <a:endParaRPr lang="en-DE" dirty="0"/>
          </a:p>
        </p:txBody>
      </p:sp>
      <p:sp>
        <p:nvSpPr>
          <p:cNvPr id="3" name="Title 2">
            <a:extLst>
              <a:ext uri="{FF2B5EF4-FFF2-40B4-BE49-F238E27FC236}">
                <a16:creationId xmlns:a16="http://schemas.microsoft.com/office/drawing/2014/main" id="{3205BA98-07B1-791B-BC67-48B36916EF96}"/>
              </a:ext>
            </a:extLst>
          </p:cNvPr>
          <p:cNvSpPr>
            <a:spLocks noGrp="1"/>
          </p:cNvSpPr>
          <p:nvPr>
            <p:ph type="title"/>
          </p:nvPr>
        </p:nvSpPr>
        <p:spPr/>
        <p:txBody>
          <a:bodyPr/>
          <a:lstStyle/>
          <a:p>
            <a:r>
              <a:rPr lang="en-US" dirty="0"/>
              <a:t>Azure Databricks</a:t>
            </a:r>
            <a:endParaRPr lang="en-DE" dirty="0"/>
          </a:p>
        </p:txBody>
      </p:sp>
    </p:spTree>
    <p:extLst>
      <p:ext uri="{BB962C8B-B14F-4D97-AF65-F5344CB8AC3E}">
        <p14:creationId xmlns:p14="http://schemas.microsoft.com/office/powerpoint/2010/main" val="20804199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888091-229B-00B4-05FA-973EB089EFD1}"/>
              </a:ext>
            </a:extLst>
          </p:cNvPr>
          <p:cNvSpPr>
            <a:spLocks noGrp="1"/>
          </p:cNvSpPr>
          <p:nvPr>
            <p:ph sz="half" idx="1"/>
          </p:nvPr>
        </p:nvSpPr>
        <p:spPr>
          <a:xfrm>
            <a:off x="691375" y="1524000"/>
            <a:ext cx="5369545" cy="4351338"/>
          </a:xfrm>
        </p:spPr>
        <p:txBody>
          <a:bodyPr>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DE" dirty="0"/>
          </a:p>
        </p:txBody>
      </p:sp>
      <p:sp>
        <p:nvSpPr>
          <p:cNvPr id="3" name="Title 2">
            <a:extLst>
              <a:ext uri="{FF2B5EF4-FFF2-40B4-BE49-F238E27FC236}">
                <a16:creationId xmlns:a16="http://schemas.microsoft.com/office/drawing/2014/main" id="{099614BA-F500-53C4-7C22-1CA5AC6BDB12}"/>
              </a:ext>
            </a:extLst>
          </p:cNvPr>
          <p:cNvSpPr>
            <a:spLocks noGrp="1"/>
          </p:cNvSpPr>
          <p:nvPr>
            <p:ph type="title"/>
          </p:nvPr>
        </p:nvSpPr>
        <p:spPr>
          <a:xfrm>
            <a:off x="691375" y="390719"/>
            <a:ext cx="10783229" cy="998344"/>
          </a:xfrm>
        </p:spPr>
        <p:txBody>
          <a:bodyPr anchor="t">
            <a:normAutofit/>
          </a:bodyPr>
          <a:lstStyle/>
          <a:p>
            <a:r>
              <a:rPr lang="en-IN"/>
              <a:t> Databricks Data Science &amp; Engineering</a:t>
            </a:r>
            <a:endParaRPr lang="en-DE" dirty="0"/>
          </a:p>
        </p:txBody>
      </p:sp>
      <p:pic>
        <p:nvPicPr>
          <p:cNvPr id="6" name="Content Placeholder 3" descr="Graphical user interface, application&#10;&#10;Description automatically generated">
            <a:extLst>
              <a:ext uri="{FF2B5EF4-FFF2-40B4-BE49-F238E27FC236}">
                <a16:creationId xmlns:a16="http://schemas.microsoft.com/office/drawing/2014/main" id="{498EB59A-8B80-4D20-679C-F20BC583FD4B}"/>
              </a:ext>
            </a:extLst>
          </p:cNvPr>
          <p:cNvPicPr>
            <a:picLocks noChangeAspect="1"/>
          </p:cNvPicPr>
          <p:nvPr/>
        </p:nvPicPr>
        <p:blipFill>
          <a:blip r:embed="rId3"/>
          <a:stretch>
            <a:fillRect/>
          </a:stretch>
        </p:blipFill>
        <p:spPr>
          <a:xfrm>
            <a:off x="2456875" y="1524000"/>
            <a:ext cx="7252231" cy="4351338"/>
          </a:xfrm>
          <a:prstGeom prst="rect">
            <a:avLst/>
          </a:prstGeom>
          <a:noFill/>
        </p:spPr>
      </p:pic>
      <p:sp>
        <p:nvSpPr>
          <p:cNvPr id="8" name="TextBox 7">
            <a:extLst>
              <a:ext uri="{FF2B5EF4-FFF2-40B4-BE49-F238E27FC236}">
                <a16:creationId xmlns:a16="http://schemas.microsoft.com/office/drawing/2014/main" id="{F41B02D6-F536-F532-4D54-84D9831D78CF}"/>
              </a:ext>
            </a:extLst>
          </p:cNvPr>
          <p:cNvSpPr txBox="1"/>
          <p:nvPr/>
        </p:nvSpPr>
        <p:spPr>
          <a:xfrm>
            <a:off x="2608898" y="6245454"/>
            <a:ext cx="6269354" cy="215444"/>
          </a:xfrm>
          <a:prstGeom prst="rect">
            <a:avLst/>
          </a:prstGeom>
          <a:noFill/>
        </p:spPr>
        <p:txBody>
          <a:bodyPr wrap="square">
            <a:spAutoFit/>
          </a:bodyPr>
          <a:lstStyle/>
          <a:p>
            <a:r>
              <a:rPr lang="en-DE" sz="800" dirty="0"/>
              <a:t>https://docs.microsoft.com/en-us/azure/databricks/scenarios/what-is-azure-databricks-ws</a:t>
            </a:r>
          </a:p>
        </p:txBody>
      </p:sp>
    </p:spTree>
    <p:extLst>
      <p:ext uri="{BB962C8B-B14F-4D97-AF65-F5344CB8AC3E}">
        <p14:creationId xmlns:p14="http://schemas.microsoft.com/office/powerpoint/2010/main" val="336836949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5EC0E60-9E6D-CAB3-A9F7-9E32EED9FAA9}"/>
              </a:ext>
            </a:extLst>
          </p:cNvPr>
          <p:cNvPicPr>
            <a:picLocks noGrp="1" noChangeAspect="1"/>
          </p:cNvPicPr>
          <p:nvPr>
            <p:ph idx="1"/>
          </p:nvPr>
        </p:nvPicPr>
        <p:blipFill>
          <a:blip r:embed="rId3"/>
          <a:stretch>
            <a:fillRect/>
          </a:stretch>
        </p:blipFill>
        <p:spPr>
          <a:xfrm>
            <a:off x="871806" y="1524000"/>
            <a:ext cx="10422368" cy="4351338"/>
          </a:xfrm>
          <a:noFill/>
        </p:spPr>
      </p:pic>
      <p:sp>
        <p:nvSpPr>
          <p:cNvPr id="4" name="Title 3">
            <a:extLst>
              <a:ext uri="{FF2B5EF4-FFF2-40B4-BE49-F238E27FC236}">
                <a16:creationId xmlns:a16="http://schemas.microsoft.com/office/drawing/2014/main" id="{FD8CCF4D-0BFD-4498-4928-6825DE2623CA}"/>
              </a:ext>
            </a:extLst>
          </p:cNvPr>
          <p:cNvSpPr>
            <a:spLocks noGrp="1"/>
          </p:cNvSpPr>
          <p:nvPr>
            <p:ph type="title"/>
          </p:nvPr>
        </p:nvSpPr>
        <p:spPr>
          <a:xfrm>
            <a:off x="691375" y="390719"/>
            <a:ext cx="10783229" cy="998344"/>
          </a:xfrm>
        </p:spPr>
        <p:txBody>
          <a:bodyPr anchor="t">
            <a:normAutofit/>
          </a:bodyPr>
          <a:lstStyle/>
          <a:p>
            <a:r>
              <a:rPr lang="en-US" dirty="0"/>
              <a:t>Data Pipeline and Azure Databricks</a:t>
            </a:r>
            <a:endParaRPr lang="en-DE" dirty="0"/>
          </a:p>
        </p:txBody>
      </p:sp>
      <p:sp>
        <p:nvSpPr>
          <p:cNvPr id="8" name="TextBox 7">
            <a:extLst>
              <a:ext uri="{FF2B5EF4-FFF2-40B4-BE49-F238E27FC236}">
                <a16:creationId xmlns:a16="http://schemas.microsoft.com/office/drawing/2014/main" id="{45AC5B7A-DA13-808E-6533-14DFE548505C}"/>
              </a:ext>
            </a:extLst>
          </p:cNvPr>
          <p:cNvSpPr txBox="1"/>
          <p:nvPr/>
        </p:nvSpPr>
        <p:spPr>
          <a:xfrm>
            <a:off x="2856872" y="6251837"/>
            <a:ext cx="6269354" cy="215444"/>
          </a:xfrm>
          <a:prstGeom prst="rect">
            <a:avLst/>
          </a:prstGeom>
          <a:noFill/>
        </p:spPr>
        <p:txBody>
          <a:bodyPr wrap="square">
            <a:spAutoFit/>
          </a:bodyPr>
          <a:lstStyle/>
          <a:p>
            <a:r>
              <a:rPr lang="en-DE" sz="800" dirty="0"/>
              <a:t>https://docs.microsoft.com/en-us/azure/databricks/scenarios/what-is-azure-databricks-ws</a:t>
            </a:r>
          </a:p>
        </p:txBody>
      </p:sp>
    </p:spTree>
    <p:extLst>
      <p:ext uri="{BB962C8B-B14F-4D97-AF65-F5344CB8AC3E}">
        <p14:creationId xmlns:p14="http://schemas.microsoft.com/office/powerpoint/2010/main" val="200294896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B79748-BDA5-B019-617A-4418235EDB3A}"/>
              </a:ext>
            </a:extLst>
          </p:cNvPr>
          <p:cNvPicPr>
            <a:picLocks noChangeAspect="1"/>
          </p:cNvPicPr>
          <p:nvPr/>
        </p:nvPicPr>
        <p:blipFill>
          <a:blip r:embed="rId3"/>
          <a:stretch>
            <a:fillRect/>
          </a:stretch>
        </p:blipFill>
        <p:spPr>
          <a:xfrm>
            <a:off x="691376" y="1923933"/>
            <a:ext cx="10783229" cy="3551471"/>
          </a:xfrm>
          <a:prstGeom prst="rect">
            <a:avLst/>
          </a:prstGeom>
          <a:noFill/>
        </p:spPr>
      </p:pic>
      <p:sp>
        <p:nvSpPr>
          <p:cNvPr id="9" name="Title 2">
            <a:extLst>
              <a:ext uri="{FF2B5EF4-FFF2-40B4-BE49-F238E27FC236}">
                <a16:creationId xmlns:a16="http://schemas.microsoft.com/office/drawing/2014/main" id="{F1D6CBF4-ED21-EABF-5841-3356937225A5}"/>
              </a:ext>
            </a:extLst>
          </p:cNvPr>
          <p:cNvSpPr>
            <a:spLocks noGrp="1"/>
          </p:cNvSpPr>
          <p:nvPr>
            <p:ph type="title"/>
          </p:nvPr>
        </p:nvSpPr>
        <p:spPr>
          <a:xfrm>
            <a:off x="691376" y="390719"/>
            <a:ext cx="10783229" cy="998344"/>
          </a:xfrm>
        </p:spPr>
        <p:txBody>
          <a:bodyPr/>
          <a:lstStyle/>
          <a:p>
            <a:r>
              <a:rPr lang="en-US" dirty="0"/>
              <a:t>Apache Spark analytics platform</a:t>
            </a:r>
          </a:p>
        </p:txBody>
      </p:sp>
      <p:sp>
        <p:nvSpPr>
          <p:cNvPr id="6" name="TextBox 5">
            <a:extLst>
              <a:ext uri="{FF2B5EF4-FFF2-40B4-BE49-F238E27FC236}">
                <a16:creationId xmlns:a16="http://schemas.microsoft.com/office/drawing/2014/main" id="{E60BD7C1-BC95-767B-51A3-DD10A2BB0692}"/>
              </a:ext>
            </a:extLst>
          </p:cNvPr>
          <p:cNvSpPr txBox="1"/>
          <p:nvPr/>
        </p:nvSpPr>
        <p:spPr>
          <a:xfrm>
            <a:off x="2856872" y="6251837"/>
            <a:ext cx="6269354" cy="215444"/>
          </a:xfrm>
          <a:prstGeom prst="rect">
            <a:avLst/>
          </a:prstGeom>
          <a:noFill/>
        </p:spPr>
        <p:txBody>
          <a:bodyPr wrap="square">
            <a:spAutoFit/>
          </a:bodyPr>
          <a:lstStyle/>
          <a:p>
            <a:r>
              <a:rPr lang="en-DE" sz="800" dirty="0"/>
              <a:t>https://docs.microsoft.com/en-us/azure/databricks/scenarios/what-is-azure-databricks-ws</a:t>
            </a:r>
          </a:p>
        </p:txBody>
      </p:sp>
    </p:spTree>
    <p:extLst>
      <p:ext uri="{BB962C8B-B14F-4D97-AF65-F5344CB8AC3E}">
        <p14:creationId xmlns:p14="http://schemas.microsoft.com/office/powerpoint/2010/main" val="21098831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D3967F-4E69-6B35-B2C9-20F6D8E78DC9}"/>
              </a:ext>
            </a:extLst>
          </p:cNvPr>
          <p:cNvSpPr>
            <a:spLocks noGrp="1"/>
          </p:cNvSpPr>
          <p:nvPr>
            <p:ph sz="half" idx="1"/>
          </p:nvPr>
        </p:nvSpPr>
        <p:spPr>
          <a:xfrm>
            <a:off x="691375" y="1524000"/>
            <a:ext cx="10809250" cy="4351338"/>
          </a:xfrm>
        </p:spPr>
        <p:txBody>
          <a:bodyPr>
            <a:normAutofit/>
          </a:bodyPr>
          <a:lstStyle/>
          <a:p>
            <a:r>
              <a:rPr lang="en-US" b="1" i="0" u="sng" dirty="0">
                <a:effectLst/>
              </a:rPr>
              <a:t>2. Get the data</a:t>
            </a:r>
          </a:p>
          <a:p>
            <a:r>
              <a:rPr lang="en-US" b="0" i="0" dirty="0">
                <a:effectLst/>
              </a:rPr>
              <a:t>Explore data sources and get access. </a:t>
            </a:r>
          </a:p>
          <a:p>
            <a:r>
              <a:rPr lang="en-US" b="0" i="0" dirty="0">
                <a:effectLst/>
              </a:rPr>
              <a:t>Azure Machine Learning connects seamlessly with the three most used Azure storages for data science.</a:t>
            </a:r>
          </a:p>
          <a:p>
            <a:endParaRPr lang="en-US" dirty="0"/>
          </a:p>
          <a:p>
            <a:endParaRPr lang="en-US" b="0" i="0" dirty="0">
              <a:effectLst/>
            </a:endParaRPr>
          </a:p>
          <a:p>
            <a:endParaRPr lang="en-US" b="0" i="0" dirty="0">
              <a:effectLst/>
            </a:endParaRPr>
          </a:p>
          <a:p>
            <a:endParaRPr lang="en-DE" dirty="0"/>
          </a:p>
        </p:txBody>
      </p:sp>
      <p:pic>
        <p:nvPicPr>
          <p:cNvPr id="2052" name="Picture 4">
            <a:extLst>
              <a:ext uri="{FF2B5EF4-FFF2-40B4-BE49-F238E27FC236}">
                <a16:creationId xmlns:a16="http://schemas.microsoft.com/office/drawing/2014/main" id="{51D6F878-7214-7AFF-5399-6F01525D8A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02528" y="3028476"/>
            <a:ext cx="7698097" cy="1924524"/>
          </a:xfrm>
          <a:prstGeom prst="rect">
            <a:avLst/>
          </a:prstGeom>
          <a:solidFill>
            <a:srgbClr val="FFFFFF"/>
          </a:solidFill>
        </p:spPr>
      </p:pic>
      <p:sp>
        <p:nvSpPr>
          <p:cNvPr id="2062" name="Title 3">
            <a:extLst>
              <a:ext uri="{FF2B5EF4-FFF2-40B4-BE49-F238E27FC236}">
                <a16:creationId xmlns:a16="http://schemas.microsoft.com/office/drawing/2014/main" id="{AB22898A-A94C-6454-5E89-946E9515DFE9}"/>
              </a:ext>
            </a:extLst>
          </p:cNvPr>
          <p:cNvSpPr>
            <a:spLocks noGrp="1"/>
          </p:cNvSpPr>
          <p:nvPr>
            <p:ph type="title"/>
          </p:nvPr>
        </p:nvSpPr>
        <p:spPr>
          <a:xfrm>
            <a:off x="691375" y="390719"/>
            <a:ext cx="10783229" cy="998344"/>
          </a:xfrm>
        </p:spPr>
        <p:txBody>
          <a:bodyPr anchor="t">
            <a:normAutofit/>
          </a:bodyPr>
          <a:lstStyle/>
          <a:p>
            <a:r>
              <a:rPr lang="en-IN" dirty="0"/>
              <a:t>Overview on Azure Machine Learning</a:t>
            </a:r>
            <a:endParaRPr lang="en-US" dirty="0"/>
          </a:p>
        </p:txBody>
      </p:sp>
    </p:spTree>
    <p:extLst>
      <p:ext uri="{BB962C8B-B14F-4D97-AF65-F5344CB8AC3E}">
        <p14:creationId xmlns:p14="http://schemas.microsoft.com/office/powerpoint/2010/main" val="275232730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87D28-590D-9E4E-B258-9022E9BA15B4}"/>
              </a:ext>
            </a:extLst>
          </p:cNvPr>
          <p:cNvSpPr>
            <a:spLocks noGrp="1"/>
          </p:cNvSpPr>
          <p:nvPr>
            <p:ph idx="1"/>
          </p:nvPr>
        </p:nvSpPr>
        <p:spPr>
          <a:xfrm>
            <a:off x="691376" y="1389062"/>
            <a:ext cx="10783229" cy="4486275"/>
          </a:xfrm>
        </p:spPr>
        <p:txBody>
          <a:bodyPr vert="horz" lIns="91440" tIns="45720" rIns="91440" bIns="45720" rtlCol="0" anchor="t">
            <a:noAutofit/>
          </a:bodyPr>
          <a:lstStyle/>
          <a:p>
            <a:pPr>
              <a:buChar char="•"/>
            </a:pPr>
            <a:r>
              <a:rPr lang="en-GB" dirty="0">
                <a:latin typeface="Segoe UI Light"/>
                <a:cs typeface="Segoe UI Light"/>
              </a:rPr>
              <a:t>   Components of Azure Databricks:</a:t>
            </a:r>
          </a:p>
          <a:p>
            <a:pPr lvl="1">
              <a:buFont typeface="Courier New" panose="02070309020205020404" pitchFamily="49" charset="0"/>
              <a:buChar char="o"/>
            </a:pPr>
            <a:r>
              <a:rPr lang="en-GB" dirty="0">
                <a:latin typeface="Segoe UI Light"/>
                <a:cs typeface="Segoe UI Light"/>
              </a:rPr>
              <a:t>Workspace.</a:t>
            </a:r>
            <a:endParaRPr lang="en-GB" dirty="0">
              <a:cs typeface="Segoe UI Light"/>
            </a:endParaRPr>
          </a:p>
          <a:p>
            <a:pPr lvl="1">
              <a:buFont typeface="Courier New" panose="02070309020205020404" pitchFamily="49" charset="0"/>
              <a:buChar char="o"/>
            </a:pPr>
            <a:r>
              <a:rPr lang="en-GB" dirty="0">
                <a:latin typeface="Segoe UI Light"/>
                <a:cs typeface="Segoe UI Light"/>
              </a:rPr>
              <a:t>Cluster.</a:t>
            </a:r>
          </a:p>
          <a:p>
            <a:pPr lvl="1">
              <a:buFont typeface="Courier New" panose="02070309020205020404" pitchFamily="49" charset="0"/>
              <a:buChar char="o"/>
            </a:pPr>
            <a:r>
              <a:rPr lang="en-GB" dirty="0">
                <a:latin typeface="Segoe UI Light"/>
                <a:cs typeface="Segoe UI Light"/>
              </a:rPr>
              <a:t>Notebooks.</a:t>
            </a:r>
          </a:p>
          <a:p>
            <a:pPr lvl="1">
              <a:buFont typeface="Courier New" panose="02070309020205020404" pitchFamily="49" charset="0"/>
              <a:buChar char="o"/>
            </a:pPr>
            <a:r>
              <a:rPr lang="en-GB" dirty="0">
                <a:latin typeface="Segoe UI Light"/>
                <a:cs typeface="Segoe UI Light"/>
              </a:rPr>
              <a:t>Tables.</a:t>
            </a:r>
          </a:p>
          <a:p>
            <a:pPr lvl="1">
              <a:buFont typeface="Courier New" panose="02070309020205020404" pitchFamily="49" charset="0"/>
              <a:buChar char="o"/>
            </a:pPr>
            <a:r>
              <a:rPr lang="en-GB" dirty="0">
                <a:latin typeface="Segoe UI Light"/>
                <a:cs typeface="Segoe UI Light"/>
              </a:rPr>
              <a:t>Jobs</a:t>
            </a:r>
          </a:p>
          <a:p>
            <a:pPr marL="342900" indent="-342900">
              <a:buChar char="•"/>
            </a:pPr>
            <a:endParaRPr lang="en-US" dirty="0">
              <a:cs typeface="Segoe UI Light"/>
            </a:endParaRPr>
          </a:p>
        </p:txBody>
      </p:sp>
      <p:sp>
        <p:nvSpPr>
          <p:cNvPr id="3" name="Title 2">
            <a:extLst>
              <a:ext uri="{FF2B5EF4-FFF2-40B4-BE49-F238E27FC236}">
                <a16:creationId xmlns:a16="http://schemas.microsoft.com/office/drawing/2014/main" id="{5AB29A11-C278-C9F9-4D81-989CF5F3D02B}"/>
              </a:ext>
            </a:extLst>
          </p:cNvPr>
          <p:cNvSpPr>
            <a:spLocks noGrp="1"/>
          </p:cNvSpPr>
          <p:nvPr>
            <p:ph type="title"/>
          </p:nvPr>
        </p:nvSpPr>
        <p:spPr/>
        <p:txBody>
          <a:bodyPr/>
          <a:lstStyle/>
          <a:p>
            <a:r>
              <a:rPr lang="en-US" dirty="0">
                <a:latin typeface="Segoe UI Semibold"/>
                <a:cs typeface="Segoe UI Semibold"/>
              </a:rPr>
              <a:t>   Components of Azure Databricks:</a:t>
            </a:r>
          </a:p>
        </p:txBody>
      </p:sp>
    </p:spTree>
    <p:extLst>
      <p:ext uri="{BB962C8B-B14F-4D97-AF65-F5344CB8AC3E}">
        <p14:creationId xmlns:p14="http://schemas.microsoft.com/office/powerpoint/2010/main" val="35950011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EFF751-B7AE-C049-ADB5-DE82AC7B60AD}"/>
              </a:ext>
            </a:extLst>
          </p:cNvPr>
          <p:cNvSpPr>
            <a:spLocks noGrp="1"/>
          </p:cNvSpPr>
          <p:nvPr>
            <p:ph idx="1"/>
          </p:nvPr>
        </p:nvSpPr>
        <p:spPr/>
        <p:txBody>
          <a:bodyPr/>
          <a:lstStyle/>
          <a:p>
            <a:pPr marL="457200" indent="-457200">
              <a:buFont typeface="+mj-lt"/>
              <a:buAutoNum type="arabicPeriod"/>
            </a:pPr>
            <a:r>
              <a:rPr lang="en-US" dirty="0"/>
              <a:t>In the Azure portal, select Create a resource &gt; Analytics &gt; Azure Databricks.</a:t>
            </a:r>
          </a:p>
          <a:p>
            <a:pPr marL="457200" indent="-457200">
              <a:buFont typeface="+mj-lt"/>
              <a:buAutoNum type="arabicPeriod"/>
            </a:pPr>
            <a:r>
              <a:rPr lang="en-US" dirty="0"/>
              <a:t>Under Azure Databricks Service, provide the values to create a Databricks workspace.</a:t>
            </a:r>
          </a:p>
          <a:p>
            <a:pPr marL="1143000" lvl="1" indent="-457200"/>
            <a:r>
              <a:rPr lang="en-US" b="1" u="sng" dirty="0"/>
              <a:t>Workspace name</a:t>
            </a:r>
            <a:r>
              <a:rPr lang="en-US" dirty="0"/>
              <a:t>: Provide a name for your Databricks workspace.</a:t>
            </a:r>
          </a:p>
          <a:p>
            <a:pPr marL="1143000" lvl="1" indent="-457200"/>
            <a:r>
              <a:rPr lang="en-US" b="1" u="sng" dirty="0"/>
              <a:t>Subscription</a:t>
            </a:r>
            <a:r>
              <a:rPr lang="en-US" dirty="0"/>
              <a:t>: Select one of your available Azure subscriptions.</a:t>
            </a:r>
          </a:p>
          <a:p>
            <a:pPr marL="1143000" lvl="1" indent="-457200"/>
            <a:r>
              <a:rPr lang="en-US" b="1" u="sng" dirty="0"/>
              <a:t>Resource group</a:t>
            </a:r>
            <a:r>
              <a:rPr lang="en-US" b="1" dirty="0"/>
              <a:t>:</a:t>
            </a:r>
            <a:r>
              <a:rPr lang="en-US" dirty="0"/>
              <a:t>	Specify whether you want to create a new resource group or use an existing one. A resource group is a container that holds related resources for an Azure solution..</a:t>
            </a:r>
          </a:p>
          <a:p>
            <a:pPr marL="1143000" lvl="1" indent="-457200"/>
            <a:r>
              <a:rPr lang="en-US" b="1" u="sng" dirty="0"/>
              <a:t>Location</a:t>
            </a:r>
            <a:r>
              <a:rPr lang="en-US" b="1" dirty="0"/>
              <a:t>: </a:t>
            </a:r>
            <a:r>
              <a:rPr lang="en-US" dirty="0"/>
              <a:t>Select West Europe.</a:t>
            </a:r>
          </a:p>
          <a:p>
            <a:pPr marL="1143000" lvl="1" indent="-457200"/>
            <a:r>
              <a:rPr lang="en-US" b="1" u="sng" dirty="0"/>
              <a:t>Pricing tier</a:t>
            </a:r>
            <a:r>
              <a:rPr lang="en-US" dirty="0"/>
              <a:t>: Choose between Standard, Premium, or Trial.</a:t>
            </a:r>
          </a:p>
          <a:p>
            <a:pPr marL="457200" indent="-457200">
              <a:buFont typeface="+mj-lt"/>
              <a:buAutoNum type="arabicPeriod"/>
            </a:pPr>
            <a:r>
              <a:rPr lang="en-US" dirty="0"/>
              <a:t>Select </a:t>
            </a:r>
            <a:r>
              <a:rPr lang="en-US" b="1" dirty="0"/>
              <a:t>Review + Create</a:t>
            </a:r>
            <a:r>
              <a:rPr lang="en-US" dirty="0"/>
              <a:t>, and then </a:t>
            </a:r>
            <a:r>
              <a:rPr lang="en-US" b="1" dirty="0"/>
              <a:t>Create</a:t>
            </a:r>
            <a:r>
              <a:rPr lang="en-US" dirty="0"/>
              <a:t>. The workspace creation takes a few minutes. During workspace creation, you can view the deployment status in </a:t>
            </a:r>
            <a:r>
              <a:rPr lang="en-US" b="1" dirty="0"/>
              <a:t>Notifications</a:t>
            </a:r>
            <a:r>
              <a:rPr lang="en-US" dirty="0"/>
              <a:t>. Once this process is finished, your user account is automatically added as an admin user in the workspace.</a:t>
            </a:r>
          </a:p>
          <a:p>
            <a:pPr marL="457200" indent="-457200">
              <a:buFont typeface="+mj-lt"/>
              <a:buAutoNum type="arabicPeriod"/>
            </a:pPr>
            <a:r>
              <a:rPr lang="en-US" dirty="0"/>
              <a:t>After your resource is successfully deployed, select </a:t>
            </a:r>
            <a:r>
              <a:rPr lang="en-US" b="1" dirty="0"/>
              <a:t>Next Steps &gt; Go to resource </a:t>
            </a:r>
            <a:r>
              <a:rPr lang="en-US" dirty="0"/>
              <a:t>that redirects to</a:t>
            </a:r>
            <a:r>
              <a:rPr lang="en-US" b="1" dirty="0"/>
              <a:t> </a:t>
            </a:r>
            <a:r>
              <a:rPr lang="en-US" dirty="0"/>
              <a:t>Azure Databricks page.</a:t>
            </a:r>
          </a:p>
        </p:txBody>
      </p:sp>
      <p:sp>
        <p:nvSpPr>
          <p:cNvPr id="3" name="Title 2">
            <a:extLst>
              <a:ext uri="{FF2B5EF4-FFF2-40B4-BE49-F238E27FC236}">
                <a16:creationId xmlns:a16="http://schemas.microsoft.com/office/drawing/2014/main" id="{D58E98C5-5B25-014E-61A1-D153F3010494}"/>
              </a:ext>
            </a:extLst>
          </p:cNvPr>
          <p:cNvSpPr>
            <a:spLocks noGrp="1"/>
          </p:cNvSpPr>
          <p:nvPr>
            <p:ph type="title"/>
          </p:nvPr>
        </p:nvSpPr>
        <p:spPr/>
        <p:txBody>
          <a:bodyPr/>
          <a:lstStyle/>
          <a:p>
            <a:r>
              <a:rPr lang="en-US" dirty="0"/>
              <a:t>Create Azure Databricks Workspace using Azure portal</a:t>
            </a:r>
            <a:endParaRPr lang="en-DE" dirty="0"/>
          </a:p>
        </p:txBody>
      </p:sp>
      <p:sp>
        <p:nvSpPr>
          <p:cNvPr id="5" name="TextBox 4">
            <a:extLst>
              <a:ext uri="{FF2B5EF4-FFF2-40B4-BE49-F238E27FC236}">
                <a16:creationId xmlns:a16="http://schemas.microsoft.com/office/drawing/2014/main" id="{178705CF-5FB4-0C0B-BE74-4BF211380298}"/>
              </a:ext>
            </a:extLst>
          </p:cNvPr>
          <p:cNvSpPr txBox="1"/>
          <p:nvPr/>
        </p:nvSpPr>
        <p:spPr>
          <a:xfrm>
            <a:off x="2380298" y="6251837"/>
            <a:ext cx="6269354" cy="215444"/>
          </a:xfrm>
          <a:prstGeom prst="rect">
            <a:avLst/>
          </a:prstGeom>
          <a:noFill/>
        </p:spPr>
        <p:txBody>
          <a:bodyPr wrap="square">
            <a:spAutoFit/>
          </a:bodyPr>
          <a:lstStyle/>
          <a:p>
            <a:r>
              <a:rPr lang="en-DE" sz="800" dirty="0"/>
              <a:t>https://docs.microsoft.com/en-us/azure/databricks/scenarios/quickstart-create-databricks-workspace-portal?tabs=azure-portal</a:t>
            </a:r>
          </a:p>
        </p:txBody>
      </p:sp>
    </p:spTree>
    <p:extLst>
      <p:ext uri="{BB962C8B-B14F-4D97-AF65-F5344CB8AC3E}">
        <p14:creationId xmlns:p14="http://schemas.microsoft.com/office/powerpoint/2010/main" val="229204428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49CD5-FB4D-8E99-A7EC-6D51D759A3E1}"/>
              </a:ext>
            </a:extLst>
          </p:cNvPr>
          <p:cNvSpPr>
            <a:spLocks noGrp="1"/>
          </p:cNvSpPr>
          <p:nvPr>
            <p:ph type="body" sz="quarter" idx="10"/>
          </p:nvPr>
        </p:nvSpPr>
        <p:spPr>
          <a:xfrm>
            <a:off x="638174" y="3257478"/>
            <a:ext cx="10848975" cy="2006050"/>
          </a:xfrm>
        </p:spPr>
        <p:txBody>
          <a:bodyPr>
            <a:normAutofit fontScale="25000" lnSpcReduction="20000"/>
          </a:bodyPr>
          <a:lstStyle/>
          <a:p>
            <a:endParaRPr lang="en-US" dirty="0">
              <a:latin typeface="Segoe UI Semibold"/>
              <a:cs typeface="Segoe UI Semibold"/>
            </a:endParaRPr>
          </a:p>
          <a:p>
            <a:endParaRPr lang="en-US" sz="7200" dirty="0">
              <a:latin typeface="Segoe UI Semibold"/>
              <a:cs typeface="Segoe UI Semibold"/>
            </a:endParaRPr>
          </a:p>
          <a:p>
            <a:endParaRPr lang="en-US" sz="7200" dirty="0">
              <a:latin typeface="Segoe UI Semibold"/>
              <a:cs typeface="Segoe UI Semibold"/>
            </a:endParaRPr>
          </a:p>
          <a:p>
            <a:r>
              <a:rPr lang="en-US" sz="7200" dirty="0">
                <a:latin typeface="Segoe UI Semibold"/>
                <a:cs typeface="Segoe UI Semibold"/>
              </a:rPr>
              <a:t>Demo: Setup of Azure Databricks</a:t>
            </a:r>
          </a:p>
          <a:p>
            <a:r>
              <a:rPr lang="en-US" sz="7200" dirty="0">
                <a:latin typeface="Segoe UI Semibold"/>
                <a:cs typeface="Segoe UI Semibold"/>
              </a:rPr>
              <a:t>- Walkthrough of Azure </a:t>
            </a:r>
            <a:r>
              <a:rPr lang="en-US" sz="7200" dirty="0" err="1">
                <a:latin typeface="Segoe UI Semibold"/>
                <a:cs typeface="Segoe UI Semibold"/>
              </a:rPr>
              <a:t>databricks</a:t>
            </a:r>
            <a:r>
              <a:rPr lang="en-US" sz="7200" dirty="0">
                <a:latin typeface="Segoe UI Semibold"/>
                <a:cs typeface="Segoe UI Semibold"/>
              </a:rPr>
              <a:t> workspace.</a:t>
            </a:r>
          </a:p>
          <a:p>
            <a:pPr marL="1257300" lvl="1" indent="-571500">
              <a:buFont typeface="Wingdings" panose="05000000000000000000" pitchFamily="2" charset="2"/>
              <a:buChar char="Ø"/>
            </a:pPr>
            <a:r>
              <a:rPr lang="en-US" sz="7200" dirty="0">
                <a:solidFill>
                  <a:schemeClr val="bg1"/>
                </a:solidFill>
                <a:latin typeface="Segoe UI Semibold"/>
                <a:cs typeface="Segoe UI Semibold"/>
              </a:rPr>
              <a:t>Create Cluster</a:t>
            </a:r>
          </a:p>
          <a:p>
            <a:pPr marL="1257300" lvl="1" indent="-571500">
              <a:buFont typeface="Wingdings" panose="05000000000000000000" pitchFamily="2" charset="2"/>
              <a:buChar char="Ø"/>
            </a:pPr>
            <a:r>
              <a:rPr lang="en-US" sz="7200" dirty="0">
                <a:solidFill>
                  <a:schemeClr val="bg1"/>
                </a:solidFill>
                <a:latin typeface="Segoe UI Semibold"/>
                <a:cs typeface="Segoe UI Semibold"/>
              </a:rPr>
              <a:t>Create Notebook.</a:t>
            </a:r>
          </a:p>
          <a:p>
            <a:endParaRPr lang="en-US" dirty="0"/>
          </a:p>
        </p:txBody>
      </p:sp>
    </p:spTree>
    <p:extLst>
      <p:ext uri="{BB962C8B-B14F-4D97-AF65-F5344CB8AC3E}">
        <p14:creationId xmlns:p14="http://schemas.microsoft.com/office/powerpoint/2010/main" val="352245471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con&#10;&#10;Description automatically generated">
            <a:extLst>
              <a:ext uri="{FF2B5EF4-FFF2-40B4-BE49-F238E27FC236}">
                <a16:creationId xmlns:a16="http://schemas.microsoft.com/office/drawing/2014/main" id="{8A3E4571-9CC8-44E1-106E-F4743A8DF9B8}"/>
              </a:ext>
            </a:extLst>
          </p:cNvPr>
          <p:cNvPicPr>
            <a:picLocks noGrp="1" noChangeAspect="1"/>
          </p:cNvPicPr>
          <p:nvPr>
            <p:ph idx="1"/>
          </p:nvPr>
        </p:nvPicPr>
        <p:blipFill>
          <a:blip r:embed="rId3"/>
          <a:stretch>
            <a:fillRect/>
          </a:stretch>
        </p:blipFill>
        <p:spPr>
          <a:xfrm>
            <a:off x="621149" y="1515345"/>
            <a:ext cx="1605249" cy="1605249"/>
          </a:xfrm>
        </p:spPr>
      </p:pic>
      <p:sp>
        <p:nvSpPr>
          <p:cNvPr id="3" name="Title 2">
            <a:extLst>
              <a:ext uri="{FF2B5EF4-FFF2-40B4-BE49-F238E27FC236}">
                <a16:creationId xmlns:a16="http://schemas.microsoft.com/office/drawing/2014/main" id="{CD91270F-664E-3C44-7C02-C5BF056A31B6}"/>
              </a:ext>
            </a:extLst>
          </p:cNvPr>
          <p:cNvSpPr>
            <a:spLocks noGrp="1"/>
          </p:cNvSpPr>
          <p:nvPr>
            <p:ph type="title"/>
          </p:nvPr>
        </p:nvSpPr>
        <p:spPr/>
        <p:txBody>
          <a:bodyPr/>
          <a:lstStyle/>
          <a:p>
            <a:r>
              <a:rPr lang="en-US">
                <a:latin typeface="Segoe UI Semibold"/>
                <a:cs typeface="Segoe UI Semibold"/>
              </a:rPr>
              <a:t> Illustration on Docker </a:t>
            </a:r>
            <a:endParaRPr lang="en-US"/>
          </a:p>
        </p:txBody>
      </p:sp>
      <p:pic>
        <p:nvPicPr>
          <p:cNvPr id="5" name="Picture 5" descr="Graphical user interface&#10;&#10;Description automatically generated">
            <a:extLst>
              <a:ext uri="{FF2B5EF4-FFF2-40B4-BE49-F238E27FC236}">
                <a16:creationId xmlns:a16="http://schemas.microsoft.com/office/drawing/2014/main" id="{71672054-14CD-C55D-FBE9-C582345914F8}"/>
              </a:ext>
            </a:extLst>
          </p:cNvPr>
          <p:cNvPicPr>
            <a:picLocks noChangeAspect="1"/>
          </p:cNvPicPr>
          <p:nvPr/>
        </p:nvPicPr>
        <p:blipFill>
          <a:blip r:embed="rId4"/>
          <a:stretch>
            <a:fillRect/>
          </a:stretch>
        </p:blipFill>
        <p:spPr>
          <a:xfrm>
            <a:off x="1813588" y="1070923"/>
            <a:ext cx="1038225" cy="1028700"/>
          </a:xfrm>
          <a:prstGeom prst="rect">
            <a:avLst/>
          </a:prstGeom>
        </p:spPr>
      </p:pic>
      <p:pic>
        <p:nvPicPr>
          <p:cNvPr id="6" name="Picture 6" descr="Shape&#10;&#10;Description automatically generated">
            <a:extLst>
              <a:ext uri="{FF2B5EF4-FFF2-40B4-BE49-F238E27FC236}">
                <a16:creationId xmlns:a16="http://schemas.microsoft.com/office/drawing/2014/main" id="{9FD8DB8D-C1A9-6E7C-C0E1-1BFEB3027510}"/>
              </a:ext>
            </a:extLst>
          </p:cNvPr>
          <p:cNvPicPr>
            <a:picLocks noChangeAspect="1"/>
          </p:cNvPicPr>
          <p:nvPr/>
        </p:nvPicPr>
        <p:blipFill>
          <a:blip r:embed="rId5"/>
          <a:stretch>
            <a:fillRect/>
          </a:stretch>
        </p:blipFill>
        <p:spPr>
          <a:xfrm>
            <a:off x="2745347" y="1990129"/>
            <a:ext cx="1275210" cy="851716"/>
          </a:xfrm>
          <a:prstGeom prst="rect">
            <a:avLst/>
          </a:prstGeom>
        </p:spPr>
      </p:pic>
      <p:pic>
        <p:nvPicPr>
          <p:cNvPr id="7" name="Picture 7" descr="Shape&#10;&#10;Description automatically generated">
            <a:extLst>
              <a:ext uri="{FF2B5EF4-FFF2-40B4-BE49-F238E27FC236}">
                <a16:creationId xmlns:a16="http://schemas.microsoft.com/office/drawing/2014/main" id="{76EC2064-ACE2-BBCA-BBB0-13A8308429B7}"/>
              </a:ext>
            </a:extLst>
          </p:cNvPr>
          <p:cNvPicPr>
            <a:picLocks noChangeAspect="1"/>
          </p:cNvPicPr>
          <p:nvPr/>
        </p:nvPicPr>
        <p:blipFill>
          <a:blip r:embed="rId6"/>
          <a:stretch>
            <a:fillRect/>
          </a:stretch>
        </p:blipFill>
        <p:spPr>
          <a:xfrm>
            <a:off x="4813978" y="1684152"/>
            <a:ext cx="1314444" cy="1314445"/>
          </a:xfrm>
          <a:prstGeom prst="rect">
            <a:avLst/>
          </a:prstGeom>
        </p:spPr>
      </p:pic>
      <p:pic>
        <p:nvPicPr>
          <p:cNvPr id="8" name="Picture 8" descr="A picture containing clipart&#10;&#10;Description automatically generated">
            <a:extLst>
              <a:ext uri="{FF2B5EF4-FFF2-40B4-BE49-F238E27FC236}">
                <a16:creationId xmlns:a16="http://schemas.microsoft.com/office/drawing/2014/main" id="{18493B23-BB66-E979-29EA-3C81AE538508}"/>
              </a:ext>
            </a:extLst>
          </p:cNvPr>
          <p:cNvPicPr>
            <a:picLocks noChangeAspect="1"/>
          </p:cNvPicPr>
          <p:nvPr/>
        </p:nvPicPr>
        <p:blipFill>
          <a:blip r:embed="rId7"/>
          <a:stretch>
            <a:fillRect/>
          </a:stretch>
        </p:blipFill>
        <p:spPr>
          <a:xfrm>
            <a:off x="7378720" y="1330631"/>
            <a:ext cx="2428875" cy="1809750"/>
          </a:xfrm>
          <a:prstGeom prst="rect">
            <a:avLst/>
          </a:prstGeom>
        </p:spPr>
      </p:pic>
      <p:pic>
        <p:nvPicPr>
          <p:cNvPr id="9" name="Picture 9" descr="Icon&#10;&#10;Description automatically generated">
            <a:extLst>
              <a:ext uri="{FF2B5EF4-FFF2-40B4-BE49-F238E27FC236}">
                <a16:creationId xmlns:a16="http://schemas.microsoft.com/office/drawing/2014/main" id="{3E6CA51D-01C8-B486-2AAE-53E472A8E84C}"/>
              </a:ext>
            </a:extLst>
          </p:cNvPr>
          <p:cNvPicPr>
            <a:picLocks noChangeAspect="1"/>
          </p:cNvPicPr>
          <p:nvPr/>
        </p:nvPicPr>
        <p:blipFill>
          <a:blip r:embed="rId8"/>
          <a:stretch>
            <a:fillRect/>
          </a:stretch>
        </p:blipFill>
        <p:spPr>
          <a:xfrm>
            <a:off x="5826088" y="4099850"/>
            <a:ext cx="6039079" cy="1485963"/>
          </a:xfrm>
          <a:prstGeom prst="rect">
            <a:avLst/>
          </a:prstGeom>
        </p:spPr>
      </p:pic>
      <p:pic>
        <p:nvPicPr>
          <p:cNvPr id="11" name="Picture 11" descr="A picture containing sky, outdoor, line, day&#10;&#10;Description automatically generated">
            <a:extLst>
              <a:ext uri="{FF2B5EF4-FFF2-40B4-BE49-F238E27FC236}">
                <a16:creationId xmlns:a16="http://schemas.microsoft.com/office/drawing/2014/main" id="{359AC7CE-81B4-53FF-D730-B2609F9C2C14}"/>
              </a:ext>
            </a:extLst>
          </p:cNvPr>
          <p:cNvPicPr>
            <a:picLocks noChangeAspect="1"/>
          </p:cNvPicPr>
          <p:nvPr/>
        </p:nvPicPr>
        <p:blipFill>
          <a:blip r:embed="rId9"/>
          <a:stretch>
            <a:fillRect/>
          </a:stretch>
        </p:blipFill>
        <p:spPr>
          <a:xfrm>
            <a:off x="7001220" y="3457607"/>
            <a:ext cx="4046862" cy="704785"/>
          </a:xfrm>
          <a:prstGeom prst="rect">
            <a:avLst/>
          </a:prstGeom>
        </p:spPr>
      </p:pic>
      <p:sp>
        <p:nvSpPr>
          <p:cNvPr id="12" name="TextBox 11">
            <a:extLst>
              <a:ext uri="{FF2B5EF4-FFF2-40B4-BE49-F238E27FC236}">
                <a16:creationId xmlns:a16="http://schemas.microsoft.com/office/drawing/2014/main" id="{124507A3-2008-3B2E-23C2-24E53BE95D58}"/>
              </a:ext>
            </a:extLst>
          </p:cNvPr>
          <p:cNvSpPr txBox="1"/>
          <p:nvPr/>
        </p:nvSpPr>
        <p:spPr>
          <a:xfrm>
            <a:off x="840953" y="3117773"/>
            <a:ext cx="13018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t>Developer</a:t>
            </a:r>
          </a:p>
        </p:txBody>
      </p:sp>
      <p:sp>
        <p:nvSpPr>
          <p:cNvPr id="14" name="TextBox 13">
            <a:extLst>
              <a:ext uri="{FF2B5EF4-FFF2-40B4-BE49-F238E27FC236}">
                <a16:creationId xmlns:a16="http://schemas.microsoft.com/office/drawing/2014/main" id="{2BF5AC94-D4BF-3AB6-E967-D4F2464DA28E}"/>
              </a:ext>
            </a:extLst>
          </p:cNvPr>
          <p:cNvSpPr txBox="1"/>
          <p:nvPr/>
        </p:nvSpPr>
        <p:spPr>
          <a:xfrm>
            <a:off x="4926374" y="3117773"/>
            <a:ext cx="13018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t>Container</a:t>
            </a:r>
          </a:p>
        </p:txBody>
      </p:sp>
      <p:sp>
        <p:nvSpPr>
          <p:cNvPr id="15" name="TextBox 14">
            <a:extLst>
              <a:ext uri="{FF2B5EF4-FFF2-40B4-BE49-F238E27FC236}">
                <a16:creationId xmlns:a16="http://schemas.microsoft.com/office/drawing/2014/main" id="{332EAA07-2AEB-6102-6BA7-B6ED293E7486}"/>
              </a:ext>
            </a:extLst>
          </p:cNvPr>
          <p:cNvSpPr txBox="1"/>
          <p:nvPr/>
        </p:nvSpPr>
        <p:spPr>
          <a:xfrm>
            <a:off x="9525917" y="2566930"/>
            <a:ext cx="13018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400" b="1">
              <a:cs typeface="Segoe UI"/>
            </a:endParaRPr>
          </a:p>
        </p:txBody>
      </p:sp>
      <p:sp>
        <p:nvSpPr>
          <p:cNvPr id="16" name="TextBox 15">
            <a:extLst>
              <a:ext uri="{FF2B5EF4-FFF2-40B4-BE49-F238E27FC236}">
                <a16:creationId xmlns:a16="http://schemas.microsoft.com/office/drawing/2014/main" id="{7B2E9D18-A5A7-F1A4-8A53-E2726F972A4D}"/>
              </a:ext>
            </a:extLst>
          </p:cNvPr>
          <p:cNvSpPr txBox="1"/>
          <p:nvPr/>
        </p:nvSpPr>
        <p:spPr>
          <a:xfrm>
            <a:off x="8093723" y="3154496"/>
            <a:ext cx="13018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t>Docker</a:t>
            </a:r>
          </a:p>
        </p:txBody>
      </p:sp>
      <p:sp>
        <p:nvSpPr>
          <p:cNvPr id="2" name="Arrow: Right 1">
            <a:extLst>
              <a:ext uri="{FF2B5EF4-FFF2-40B4-BE49-F238E27FC236}">
                <a16:creationId xmlns:a16="http://schemas.microsoft.com/office/drawing/2014/main" id="{09C7DD15-188D-856D-A61F-CD7A0216573A}"/>
              </a:ext>
            </a:extLst>
          </p:cNvPr>
          <p:cNvSpPr/>
          <p:nvPr/>
        </p:nvSpPr>
        <p:spPr>
          <a:xfrm>
            <a:off x="4293952" y="2332876"/>
            <a:ext cx="358048" cy="17443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Arrow: Right 9">
            <a:extLst>
              <a:ext uri="{FF2B5EF4-FFF2-40B4-BE49-F238E27FC236}">
                <a16:creationId xmlns:a16="http://schemas.microsoft.com/office/drawing/2014/main" id="{B4BE3F87-15C3-328C-9CF1-739A91EF3EE7}"/>
              </a:ext>
            </a:extLst>
          </p:cNvPr>
          <p:cNvSpPr/>
          <p:nvPr/>
        </p:nvSpPr>
        <p:spPr>
          <a:xfrm>
            <a:off x="6515686" y="2342056"/>
            <a:ext cx="358048" cy="17443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70C0"/>
              </a:solidFill>
            </a:endParaRPr>
          </a:p>
        </p:txBody>
      </p:sp>
    </p:spTree>
    <p:extLst>
      <p:ext uri="{BB962C8B-B14F-4D97-AF65-F5344CB8AC3E}">
        <p14:creationId xmlns:p14="http://schemas.microsoft.com/office/powerpoint/2010/main" val="283153064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C8213-22B6-D103-559F-5F1D95F0231F}"/>
              </a:ext>
            </a:extLst>
          </p:cNvPr>
          <p:cNvSpPr>
            <a:spLocks noGrp="1"/>
          </p:cNvSpPr>
          <p:nvPr>
            <p:ph type="title"/>
          </p:nvPr>
        </p:nvSpPr>
        <p:spPr>
          <a:xfrm>
            <a:off x="926118" y="183720"/>
            <a:ext cx="10515600" cy="1325563"/>
          </a:xfrm>
        </p:spPr>
        <p:txBody>
          <a:bodyPr/>
          <a:lstStyle/>
          <a:p>
            <a:r>
              <a:rPr lang="en-US" dirty="0">
                <a:latin typeface="Segoe UI Semibold"/>
                <a:cs typeface="Segoe UI Semibold"/>
              </a:rPr>
              <a:t>Docker Workflow</a:t>
            </a:r>
            <a:endParaRPr lang="en-US" dirty="0"/>
          </a:p>
        </p:txBody>
      </p:sp>
      <p:pic>
        <p:nvPicPr>
          <p:cNvPr id="5" name="Picture 4" descr="Icon&#10;&#10;Description automatically generated">
            <a:extLst>
              <a:ext uri="{FF2B5EF4-FFF2-40B4-BE49-F238E27FC236}">
                <a16:creationId xmlns:a16="http://schemas.microsoft.com/office/drawing/2014/main" id="{1CA1CA47-2406-0C79-2B41-5A9D50076FE3}"/>
              </a:ext>
            </a:extLst>
          </p:cNvPr>
          <p:cNvPicPr>
            <a:picLocks noChangeAspect="1"/>
          </p:cNvPicPr>
          <p:nvPr/>
        </p:nvPicPr>
        <p:blipFill>
          <a:blip r:embed="rId3"/>
          <a:stretch>
            <a:fillRect/>
          </a:stretch>
        </p:blipFill>
        <p:spPr>
          <a:xfrm>
            <a:off x="609943" y="1111933"/>
            <a:ext cx="1605249" cy="1605249"/>
          </a:xfrm>
          <a:prstGeom prst="rect">
            <a:avLst/>
          </a:prstGeom>
        </p:spPr>
      </p:pic>
      <p:sp>
        <p:nvSpPr>
          <p:cNvPr id="7" name="TextBox 6">
            <a:extLst>
              <a:ext uri="{FF2B5EF4-FFF2-40B4-BE49-F238E27FC236}">
                <a16:creationId xmlns:a16="http://schemas.microsoft.com/office/drawing/2014/main" id="{F92FF20E-48B3-1268-5076-17DDEC256679}"/>
              </a:ext>
            </a:extLst>
          </p:cNvPr>
          <p:cNvSpPr txBox="1"/>
          <p:nvPr/>
        </p:nvSpPr>
        <p:spPr>
          <a:xfrm>
            <a:off x="930600" y="2557479"/>
            <a:ext cx="13018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t>Developer</a:t>
            </a:r>
          </a:p>
        </p:txBody>
      </p:sp>
      <p:pic>
        <p:nvPicPr>
          <p:cNvPr id="8" name="Picture 8" descr="A picture containing text, clipart&#10;&#10;Description automatically generated">
            <a:extLst>
              <a:ext uri="{FF2B5EF4-FFF2-40B4-BE49-F238E27FC236}">
                <a16:creationId xmlns:a16="http://schemas.microsoft.com/office/drawing/2014/main" id="{F6D81958-BA64-3ECB-96CD-552A96EA66E0}"/>
              </a:ext>
            </a:extLst>
          </p:cNvPr>
          <p:cNvPicPr>
            <a:picLocks noChangeAspect="1"/>
          </p:cNvPicPr>
          <p:nvPr/>
        </p:nvPicPr>
        <p:blipFill>
          <a:blip r:embed="rId4"/>
          <a:stretch>
            <a:fillRect/>
          </a:stretch>
        </p:blipFill>
        <p:spPr>
          <a:xfrm>
            <a:off x="1041866" y="3317782"/>
            <a:ext cx="740149" cy="995643"/>
          </a:xfrm>
          <a:prstGeom prst="rect">
            <a:avLst/>
          </a:prstGeom>
        </p:spPr>
      </p:pic>
      <p:sp>
        <p:nvSpPr>
          <p:cNvPr id="10" name="Arrow: Right 9">
            <a:extLst>
              <a:ext uri="{FF2B5EF4-FFF2-40B4-BE49-F238E27FC236}">
                <a16:creationId xmlns:a16="http://schemas.microsoft.com/office/drawing/2014/main" id="{120CB6AB-CEA1-4DCE-EEE1-5A2871ECB768}"/>
              </a:ext>
            </a:extLst>
          </p:cNvPr>
          <p:cNvSpPr/>
          <p:nvPr/>
        </p:nvSpPr>
        <p:spPr>
          <a:xfrm>
            <a:off x="2142423" y="3722405"/>
            <a:ext cx="481312" cy="17443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6A4755C-195E-6EE4-2964-E0307E8C3024}"/>
              </a:ext>
            </a:extLst>
          </p:cNvPr>
          <p:cNvSpPr/>
          <p:nvPr/>
        </p:nvSpPr>
        <p:spPr>
          <a:xfrm>
            <a:off x="2826123" y="3509682"/>
            <a:ext cx="1938617" cy="6051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a:cs typeface="Segoe UI"/>
              </a:rPr>
              <a:t>Docker Image</a:t>
            </a:r>
            <a:endParaRPr lang="en-US" sz="1600" b="1"/>
          </a:p>
        </p:txBody>
      </p:sp>
      <p:sp>
        <p:nvSpPr>
          <p:cNvPr id="13" name="Arrow: Right 12">
            <a:extLst>
              <a:ext uri="{FF2B5EF4-FFF2-40B4-BE49-F238E27FC236}">
                <a16:creationId xmlns:a16="http://schemas.microsoft.com/office/drawing/2014/main" id="{CDD5EFF1-F5D4-DF5C-7087-3CA05ECF7F24}"/>
              </a:ext>
            </a:extLst>
          </p:cNvPr>
          <p:cNvSpPr/>
          <p:nvPr/>
        </p:nvSpPr>
        <p:spPr>
          <a:xfrm>
            <a:off x="5118705" y="3729128"/>
            <a:ext cx="481312" cy="17443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9E11909C-2D69-EF9C-1CFF-E877DFABD5BE}"/>
              </a:ext>
            </a:extLst>
          </p:cNvPr>
          <p:cNvSpPr/>
          <p:nvPr/>
        </p:nvSpPr>
        <p:spPr>
          <a:xfrm>
            <a:off x="5773270" y="3509682"/>
            <a:ext cx="1938617" cy="60511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600" b="1">
                <a:cs typeface="Segoe UI"/>
              </a:rPr>
              <a:t>Docker Hub</a:t>
            </a:r>
            <a:endParaRPr lang="en-US" sz="1600" b="1"/>
          </a:p>
        </p:txBody>
      </p:sp>
      <p:sp>
        <p:nvSpPr>
          <p:cNvPr id="17" name="Arrow: Right 16">
            <a:extLst>
              <a:ext uri="{FF2B5EF4-FFF2-40B4-BE49-F238E27FC236}">
                <a16:creationId xmlns:a16="http://schemas.microsoft.com/office/drawing/2014/main" id="{E757303A-14DC-259C-F9D4-EDB7ABBF2082}"/>
              </a:ext>
            </a:extLst>
          </p:cNvPr>
          <p:cNvSpPr/>
          <p:nvPr/>
        </p:nvSpPr>
        <p:spPr>
          <a:xfrm rot="5400000">
            <a:off x="3545398" y="4363382"/>
            <a:ext cx="481312" cy="17443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 name="Picture 20" descr="Shape, rectangle&#10;&#10;Description automatically generated">
            <a:extLst>
              <a:ext uri="{FF2B5EF4-FFF2-40B4-BE49-F238E27FC236}">
                <a16:creationId xmlns:a16="http://schemas.microsoft.com/office/drawing/2014/main" id="{80C9E855-45A7-71C7-7645-60AC90CC7CCE}"/>
              </a:ext>
            </a:extLst>
          </p:cNvPr>
          <p:cNvPicPr>
            <a:picLocks noChangeAspect="1"/>
          </p:cNvPicPr>
          <p:nvPr/>
        </p:nvPicPr>
        <p:blipFill>
          <a:blip r:embed="rId5"/>
          <a:stretch>
            <a:fillRect/>
          </a:stretch>
        </p:blipFill>
        <p:spPr>
          <a:xfrm>
            <a:off x="2907086" y="4700868"/>
            <a:ext cx="1850652" cy="1187824"/>
          </a:xfrm>
          <a:prstGeom prst="rect">
            <a:avLst/>
          </a:prstGeom>
        </p:spPr>
      </p:pic>
      <p:sp>
        <p:nvSpPr>
          <p:cNvPr id="22" name="TextBox 21">
            <a:extLst>
              <a:ext uri="{FF2B5EF4-FFF2-40B4-BE49-F238E27FC236}">
                <a16:creationId xmlns:a16="http://schemas.microsoft.com/office/drawing/2014/main" id="{A43006FD-8088-62B9-D7FC-BBEA96F64FF0}"/>
              </a:ext>
            </a:extLst>
          </p:cNvPr>
          <p:cNvSpPr txBox="1"/>
          <p:nvPr/>
        </p:nvSpPr>
        <p:spPr>
          <a:xfrm>
            <a:off x="2965588" y="5892350"/>
            <a:ext cx="17500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Docker Container</a:t>
            </a:r>
          </a:p>
        </p:txBody>
      </p:sp>
      <p:sp>
        <p:nvSpPr>
          <p:cNvPr id="23" name="Rectangle 22">
            <a:extLst>
              <a:ext uri="{FF2B5EF4-FFF2-40B4-BE49-F238E27FC236}">
                <a16:creationId xmlns:a16="http://schemas.microsoft.com/office/drawing/2014/main" id="{AF821E33-AD7B-ABCA-4E3F-DB3C2F446739}"/>
              </a:ext>
            </a:extLst>
          </p:cNvPr>
          <p:cNvSpPr/>
          <p:nvPr/>
        </p:nvSpPr>
        <p:spPr>
          <a:xfrm>
            <a:off x="9426386" y="3946711"/>
            <a:ext cx="1411943" cy="414619"/>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400" b="1">
                <a:cs typeface="Segoe UI"/>
              </a:rPr>
              <a:t>Docker Image</a:t>
            </a:r>
          </a:p>
        </p:txBody>
      </p:sp>
      <p:sp>
        <p:nvSpPr>
          <p:cNvPr id="25" name="Arrow: Right 24">
            <a:extLst>
              <a:ext uri="{FF2B5EF4-FFF2-40B4-BE49-F238E27FC236}">
                <a16:creationId xmlns:a16="http://schemas.microsoft.com/office/drawing/2014/main" id="{CB36DA36-6873-FE72-0B98-ADA8A248DB25}"/>
              </a:ext>
            </a:extLst>
          </p:cNvPr>
          <p:cNvSpPr/>
          <p:nvPr/>
        </p:nvSpPr>
        <p:spPr>
          <a:xfrm rot="5400000">
            <a:off x="9956283" y="4555003"/>
            <a:ext cx="302019" cy="1632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6" name="Picture 20" descr="Shape, rectangle&#10;&#10;Description automatically generated">
            <a:extLst>
              <a:ext uri="{FF2B5EF4-FFF2-40B4-BE49-F238E27FC236}">
                <a16:creationId xmlns:a16="http://schemas.microsoft.com/office/drawing/2014/main" id="{17D35841-EAA3-FEAB-DD2D-83E2EE7AD2BD}"/>
              </a:ext>
            </a:extLst>
          </p:cNvPr>
          <p:cNvPicPr>
            <a:picLocks noChangeAspect="1"/>
          </p:cNvPicPr>
          <p:nvPr/>
        </p:nvPicPr>
        <p:blipFill>
          <a:blip r:embed="rId5"/>
          <a:stretch>
            <a:fillRect/>
          </a:stretch>
        </p:blipFill>
        <p:spPr>
          <a:xfrm>
            <a:off x="9294438" y="4790514"/>
            <a:ext cx="1660153" cy="941296"/>
          </a:xfrm>
          <a:prstGeom prst="rect">
            <a:avLst/>
          </a:prstGeom>
        </p:spPr>
      </p:pic>
      <p:sp>
        <p:nvSpPr>
          <p:cNvPr id="28" name="TextBox 27">
            <a:extLst>
              <a:ext uri="{FF2B5EF4-FFF2-40B4-BE49-F238E27FC236}">
                <a16:creationId xmlns:a16="http://schemas.microsoft.com/office/drawing/2014/main" id="{FE7A4FB6-3EF8-1E72-FD07-1B9F78ED625F}"/>
              </a:ext>
            </a:extLst>
          </p:cNvPr>
          <p:cNvSpPr txBox="1"/>
          <p:nvPr/>
        </p:nvSpPr>
        <p:spPr>
          <a:xfrm>
            <a:off x="9292429" y="5630133"/>
            <a:ext cx="1761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Docker Container</a:t>
            </a:r>
          </a:p>
        </p:txBody>
      </p:sp>
      <p:sp>
        <p:nvSpPr>
          <p:cNvPr id="29" name="Rectangle 28">
            <a:extLst>
              <a:ext uri="{FF2B5EF4-FFF2-40B4-BE49-F238E27FC236}">
                <a16:creationId xmlns:a16="http://schemas.microsoft.com/office/drawing/2014/main" id="{1D56C96E-0BD0-D96A-C936-A0353D41E98A}"/>
              </a:ext>
            </a:extLst>
          </p:cNvPr>
          <p:cNvSpPr/>
          <p:nvPr/>
        </p:nvSpPr>
        <p:spPr>
          <a:xfrm>
            <a:off x="9403974" y="1290916"/>
            <a:ext cx="1411943" cy="414619"/>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400" b="1">
                <a:cs typeface="Segoe UI"/>
              </a:rPr>
              <a:t>Docker Image</a:t>
            </a:r>
          </a:p>
        </p:txBody>
      </p:sp>
      <p:sp>
        <p:nvSpPr>
          <p:cNvPr id="31" name="Arrow: Right 30">
            <a:extLst>
              <a:ext uri="{FF2B5EF4-FFF2-40B4-BE49-F238E27FC236}">
                <a16:creationId xmlns:a16="http://schemas.microsoft.com/office/drawing/2014/main" id="{6617537A-4DB4-0091-0679-49CFF9FE4E94}"/>
              </a:ext>
            </a:extLst>
          </p:cNvPr>
          <p:cNvSpPr/>
          <p:nvPr/>
        </p:nvSpPr>
        <p:spPr>
          <a:xfrm rot="5400000">
            <a:off x="9940595" y="1849903"/>
            <a:ext cx="302019" cy="1632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2" name="Picture 20" descr="Shape, rectangle&#10;&#10;Description automatically generated">
            <a:extLst>
              <a:ext uri="{FF2B5EF4-FFF2-40B4-BE49-F238E27FC236}">
                <a16:creationId xmlns:a16="http://schemas.microsoft.com/office/drawing/2014/main" id="{3998EB36-D134-81DD-AD24-3515807744E8}"/>
              </a:ext>
            </a:extLst>
          </p:cNvPr>
          <p:cNvPicPr>
            <a:picLocks noChangeAspect="1"/>
          </p:cNvPicPr>
          <p:nvPr/>
        </p:nvPicPr>
        <p:blipFill>
          <a:blip r:embed="rId5"/>
          <a:stretch>
            <a:fillRect/>
          </a:stretch>
        </p:blipFill>
        <p:spPr>
          <a:xfrm>
            <a:off x="9272026" y="2134719"/>
            <a:ext cx="1660153" cy="941296"/>
          </a:xfrm>
          <a:prstGeom prst="rect">
            <a:avLst/>
          </a:prstGeom>
        </p:spPr>
      </p:pic>
      <p:sp>
        <p:nvSpPr>
          <p:cNvPr id="34" name="TextBox 33">
            <a:extLst>
              <a:ext uri="{FF2B5EF4-FFF2-40B4-BE49-F238E27FC236}">
                <a16:creationId xmlns:a16="http://schemas.microsoft.com/office/drawing/2014/main" id="{044EECA2-8B5E-B34C-AF0B-9AEDCFDCE8F3}"/>
              </a:ext>
            </a:extLst>
          </p:cNvPr>
          <p:cNvSpPr txBox="1"/>
          <p:nvPr/>
        </p:nvSpPr>
        <p:spPr>
          <a:xfrm>
            <a:off x="9276741" y="2981062"/>
            <a:ext cx="1761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Docker Container</a:t>
            </a:r>
          </a:p>
        </p:txBody>
      </p:sp>
      <p:sp>
        <p:nvSpPr>
          <p:cNvPr id="35" name="Rectangle 34">
            <a:extLst>
              <a:ext uri="{FF2B5EF4-FFF2-40B4-BE49-F238E27FC236}">
                <a16:creationId xmlns:a16="http://schemas.microsoft.com/office/drawing/2014/main" id="{285AB919-CB70-3A0B-26AC-D8CAB7DD5257}"/>
              </a:ext>
            </a:extLst>
          </p:cNvPr>
          <p:cNvSpPr/>
          <p:nvPr/>
        </p:nvSpPr>
        <p:spPr>
          <a:xfrm>
            <a:off x="9168652" y="1111623"/>
            <a:ext cx="1972237" cy="22747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333"/>
              </a:solidFill>
              <a:highlight>
                <a:srgbClr val="000000"/>
              </a:highlight>
              <a:cs typeface="Segoe UI"/>
            </a:endParaRPr>
          </a:p>
        </p:txBody>
      </p:sp>
      <p:sp>
        <p:nvSpPr>
          <p:cNvPr id="36" name="Rectangle 35">
            <a:extLst>
              <a:ext uri="{FF2B5EF4-FFF2-40B4-BE49-F238E27FC236}">
                <a16:creationId xmlns:a16="http://schemas.microsoft.com/office/drawing/2014/main" id="{07532981-0F0C-4B1F-74A7-7139E72CB9A9}"/>
              </a:ext>
            </a:extLst>
          </p:cNvPr>
          <p:cNvSpPr/>
          <p:nvPr/>
        </p:nvSpPr>
        <p:spPr>
          <a:xfrm>
            <a:off x="9168651" y="3812240"/>
            <a:ext cx="1972237" cy="22747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333"/>
              </a:solidFill>
              <a:highlight>
                <a:srgbClr val="000000"/>
              </a:highlight>
              <a:cs typeface="Segoe UI"/>
            </a:endParaRPr>
          </a:p>
        </p:txBody>
      </p:sp>
      <p:cxnSp>
        <p:nvCxnSpPr>
          <p:cNvPr id="37" name="Straight Arrow Connector 36">
            <a:extLst>
              <a:ext uri="{FF2B5EF4-FFF2-40B4-BE49-F238E27FC236}">
                <a16:creationId xmlns:a16="http://schemas.microsoft.com/office/drawing/2014/main" id="{2A3A026D-254C-6AF7-2360-E53430A30129}"/>
              </a:ext>
            </a:extLst>
          </p:cNvPr>
          <p:cNvCxnSpPr/>
          <p:nvPr/>
        </p:nvCxnSpPr>
        <p:spPr>
          <a:xfrm>
            <a:off x="7798734" y="3764619"/>
            <a:ext cx="1228163" cy="1127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D9C1502-73A1-ABB5-5028-6592741BC78F}"/>
              </a:ext>
            </a:extLst>
          </p:cNvPr>
          <p:cNvCxnSpPr>
            <a:cxnSpLocks/>
          </p:cNvCxnSpPr>
          <p:nvPr/>
        </p:nvCxnSpPr>
        <p:spPr>
          <a:xfrm flipV="1">
            <a:off x="7798733" y="2661958"/>
            <a:ext cx="1216958" cy="1102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F382B50E-2B38-8E71-4A07-6C99CEB80EAF}"/>
              </a:ext>
            </a:extLst>
          </p:cNvPr>
          <p:cNvSpPr txBox="1"/>
          <p:nvPr/>
        </p:nvSpPr>
        <p:spPr>
          <a:xfrm>
            <a:off x="926118" y="4491614"/>
            <a:ext cx="13018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err="1"/>
              <a:t>Dockerfile</a:t>
            </a:r>
          </a:p>
        </p:txBody>
      </p:sp>
      <p:sp>
        <p:nvSpPr>
          <p:cNvPr id="41" name="TextBox 40">
            <a:extLst>
              <a:ext uri="{FF2B5EF4-FFF2-40B4-BE49-F238E27FC236}">
                <a16:creationId xmlns:a16="http://schemas.microsoft.com/office/drawing/2014/main" id="{23F8848E-EF7C-A42B-98F1-6E7901650630}"/>
              </a:ext>
            </a:extLst>
          </p:cNvPr>
          <p:cNvSpPr txBox="1"/>
          <p:nvPr/>
        </p:nvSpPr>
        <p:spPr>
          <a:xfrm>
            <a:off x="7766797" y="2444003"/>
            <a:ext cx="11519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cs typeface="Segoe UI"/>
              </a:rPr>
              <a:t>pull</a:t>
            </a:r>
          </a:p>
          <a:p>
            <a:r>
              <a:rPr lang="en-US" sz="1600" b="1" dirty="0">
                <a:cs typeface="Segoe UI"/>
              </a:rPr>
              <a:t>image</a:t>
            </a:r>
          </a:p>
        </p:txBody>
      </p:sp>
      <p:sp>
        <p:nvSpPr>
          <p:cNvPr id="42" name="TextBox 41">
            <a:extLst>
              <a:ext uri="{FF2B5EF4-FFF2-40B4-BE49-F238E27FC236}">
                <a16:creationId xmlns:a16="http://schemas.microsoft.com/office/drawing/2014/main" id="{49D91F76-CE50-905C-215F-B0CAEA443A60}"/>
              </a:ext>
            </a:extLst>
          </p:cNvPr>
          <p:cNvSpPr txBox="1"/>
          <p:nvPr/>
        </p:nvSpPr>
        <p:spPr>
          <a:xfrm>
            <a:off x="7710767" y="4461061"/>
            <a:ext cx="11519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cs typeface="Segoe UI"/>
              </a:rPr>
              <a:t>pull</a:t>
            </a:r>
          </a:p>
          <a:p>
            <a:r>
              <a:rPr lang="en-US" sz="1600" b="1" dirty="0">
                <a:cs typeface="Segoe UI"/>
              </a:rPr>
              <a:t>image</a:t>
            </a:r>
          </a:p>
        </p:txBody>
      </p:sp>
      <p:sp>
        <p:nvSpPr>
          <p:cNvPr id="44" name="Arrow: Right 43">
            <a:extLst>
              <a:ext uri="{FF2B5EF4-FFF2-40B4-BE49-F238E27FC236}">
                <a16:creationId xmlns:a16="http://schemas.microsoft.com/office/drawing/2014/main" id="{0A7FB1AF-F52C-386A-2623-521F395B7B85}"/>
              </a:ext>
            </a:extLst>
          </p:cNvPr>
          <p:cNvSpPr/>
          <p:nvPr/>
        </p:nvSpPr>
        <p:spPr>
          <a:xfrm rot="5400000">
            <a:off x="1267242" y="2970491"/>
            <a:ext cx="302019" cy="1632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03470C61-1B4B-A5EA-F418-946C60B992C1}"/>
              </a:ext>
            </a:extLst>
          </p:cNvPr>
          <p:cNvSpPr txBox="1"/>
          <p:nvPr/>
        </p:nvSpPr>
        <p:spPr>
          <a:xfrm>
            <a:off x="2015097" y="3946711"/>
            <a:ext cx="74014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1600" b="1">
                <a:cs typeface="Segoe UI"/>
              </a:defRPr>
            </a:lvl1pPr>
          </a:lstStyle>
          <a:p>
            <a:r>
              <a:rPr lang="en-US"/>
              <a:t>build</a:t>
            </a:r>
            <a:endParaRPr lang="en-DE" dirty="0"/>
          </a:p>
        </p:txBody>
      </p:sp>
      <p:sp>
        <p:nvSpPr>
          <p:cNvPr id="4" name="TextBox 3">
            <a:extLst>
              <a:ext uri="{FF2B5EF4-FFF2-40B4-BE49-F238E27FC236}">
                <a16:creationId xmlns:a16="http://schemas.microsoft.com/office/drawing/2014/main" id="{FFF3F3E9-334A-3249-536E-890B24EEC6E3}"/>
              </a:ext>
            </a:extLst>
          </p:cNvPr>
          <p:cNvSpPr txBox="1"/>
          <p:nvPr/>
        </p:nvSpPr>
        <p:spPr>
          <a:xfrm>
            <a:off x="3252907" y="4238557"/>
            <a:ext cx="51385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1600" b="1">
                <a:cs typeface="Segoe UI"/>
              </a:defRPr>
            </a:lvl1pPr>
          </a:lstStyle>
          <a:p>
            <a:r>
              <a:rPr lang="en-US"/>
              <a:t>run</a:t>
            </a:r>
            <a:endParaRPr lang="en-DE" dirty="0"/>
          </a:p>
        </p:txBody>
      </p:sp>
      <p:sp>
        <p:nvSpPr>
          <p:cNvPr id="33" name="TextBox 32">
            <a:extLst>
              <a:ext uri="{FF2B5EF4-FFF2-40B4-BE49-F238E27FC236}">
                <a16:creationId xmlns:a16="http://schemas.microsoft.com/office/drawing/2014/main" id="{81BCE7F7-429F-2432-6B3B-7021DA9E6C24}"/>
              </a:ext>
            </a:extLst>
          </p:cNvPr>
          <p:cNvSpPr txBox="1"/>
          <p:nvPr/>
        </p:nvSpPr>
        <p:spPr>
          <a:xfrm>
            <a:off x="5022474" y="3946711"/>
            <a:ext cx="921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1600" b="1">
                <a:cs typeface="Segoe UI"/>
              </a:defRPr>
            </a:lvl1pPr>
          </a:lstStyle>
          <a:p>
            <a:r>
              <a:rPr lang="en-US" dirty="0"/>
              <a:t>Push</a:t>
            </a:r>
          </a:p>
          <a:p>
            <a:r>
              <a:rPr lang="en-US" dirty="0"/>
              <a:t>image</a:t>
            </a:r>
            <a:endParaRPr lang="en-DE" dirty="0"/>
          </a:p>
        </p:txBody>
      </p:sp>
    </p:spTree>
    <p:extLst>
      <p:ext uri="{BB962C8B-B14F-4D97-AF65-F5344CB8AC3E}">
        <p14:creationId xmlns:p14="http://schemas.microsoft.com/office/powerpoint/2010/main" val="112035832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32347E-C27C-58FC-F54F-A52762F01C61}"/>
              </a:ext>
            </a:extLst>
          </p:cNvPr>
          <p:cNvSpPr>
            <a:spLocks noGrp="1"/>
          </p:cNvSpPr>
          <p:nvPr>
            <p:ph idx="1"/>
          </p:nvPr>
        </p:nvSpPr>
        <p:spPr>
          <a:xfrm>
            <a:off x="691376" y="1055784"/>
            <a:ext cx="10783229" cy="4819554"/>
          </a:xfrm>
        </p:spPr>
        <p:txBody>
          <a:bodyPr vert="horz" lIns="91440" tIns="45720" rIns="91440" bIns="45720" rtlCol="0" anchor="t">
            <a:noAutofit/>
          </a:bodyPr>
          <a:lstStyle/>
          <a:p>
            <a:pPr marL="342900" indent="-342900">
              <a:buChar char="•"/>
            </a:pPr>
            <a:r>
              <a:rPr lang="en-US" dirty="0">
                <a:latin typeface="Segoe UI Light"/>
                <a:cs typeface="Segoe UI Light"/>
              </a:rPr>
              <a:t>Docker is a software platform used to build, test and deploy applications quickly.</a:t>
            </a:r>
          </a:p>
          <a:p>
            <a:pPr marL="342900" indent="-342900">
              <a:buChar char="•"/>
            </a:pPr>
            <a:r>
              <a:rPr lang="en-US" dirty="0">
                <a:latin typeface="Segoe UI Light"/>
                <a:cs typeface="Segoe UI Light"/>
              </a:rPr>
              <a:t>Two options to setup docker environment:</a:t>
            </a:r>
          </a:p>
          <a:p>
            <a:pPr marL="1028700" lvl="1"/>
            <a:r>
              <a:rPr lang="en-US" dirty="0">
                <a:latin typeface="Segoe UI Light"/>
                <a:cs typeface="Segoe UI Light"/>
              </a:rPr>
              <a:t>Docker Desktop - Windows, Linux or MAC OS.</a:t>
            </a:r>
            <a:endParaRPr lang="en-US" dirty="0">
              <a:cs typeface="Segoe UI Light"/>
            </a:endParaRPr>
          </a:p>
          <a:p>
            <a:pPr marL="1028700" lvl="1">
              <a:buChar char="•"/>
            </a:pPr>
            <a:r>
              <a:rPr lang="en-US" dirty="0">
                <a:latin typeface="Segoe UI Light"/>
                <a:cs typeface="Segoe UI Light"/>
              </a:rPr>
              <a:t>Play with Docker – Modern Browser and Docker Hub account required (</a:t>
            </a:r>
            <a:r>
              <a:rPr lang="en-US" u="sng" dirty="0">
                <a:solidFill>
                  <a:srgbClr val="FF5800"/>
                </a:solidFill>
                <a:latin typeface="Segoe UI Light"/>
                <a:cs typeface="Segoe UI Light"/>
                <a:hlinkClick r:id="rId3"/>
              </a:rPr>
              <a:t>https://labs.play-with-docker.com/</a:t>
            </a:r>
            <a:r>
              <a:rPr lang="en-US" dirty="0">
                <a:latin typeface="Segoe UI Light"/>
                <a:cs typeface="Segoe UI Light"/>
                <a:hlinkClick r:id="rId3"/>
              </a:rPr>
              <a:t>) </a:t>
            </a:r>
            <a:r>
              <a:rPr lang="en-US" dirty="0">
                <a:latin typeface="Segoe UI Light"/>
                <a:cs typeface="Segoe UI Light"/>
              </a:rPr>
              <a:t>.</a:t>
            </a:r>
            <a:endParaRPr lang="en-US" dirty="0"/>
          </a:p>
          <a:p>
            <a:endParaRPr lang="en-US" dirty="0"/>
          </a:p>
          <a:p>
            <a:pPr marL="342900" indent="-342900">
              <a:buChar char="•"/>
            </a:pPr>
            <a:endParaRPr lang="en-US" dirty="0"/>
          </a:p>
          <a:p>
            <a:pPr marL="342900" indent="-342900">
              <a:buChar char="•"/>
            </a:pPr>
            <a:endParaRPr lang="en-US" dirty="0"/>
          </a:p>
        </p:txBody>
      </p:sp>
      <p:sp>
        <p:nvSpPr>
          <p:cNvPr id="3" name="Title 2">
            <a:extLst>
              <a:ext uri="{FF2B5EF4-FFF2-40B4-BE49-F238E27FC236}">
                <a16:creationId xmlns:a16="http://schemas.microsoft.com/office/drawing/2014/main" id="{9874FBA0-82D8-8D39-2505-69CEE5E890CF}"/>
              </a:ext>
            </a:extLst>
          </p:cNvPr>
          <p:cNvSpPr>
            <a:spLocks noGrp="1"/>
          </p:cNvSpPr>
          <p:nvPr>
            <p:ph type="title"/>
          </p:nvPr>
        </p:nvSpPr>
        <p:spPr/>
        <p:txBody>
          <a:bodyPr/>
          <a:lstStyle/>
          <a:p>
            <a:r>
              <a:rPr lang="en-US">
                <a:latin typeface="Segoe UI Semibold"/>
                <a:cs typeface="Segoe UI Semibold"/>
              </a:rPr>
              <a:t>Docker</a:t>
            </a:r>
            <a:endParaRPr lang="en-US"/>
          </a:p>
        </p:txBody>
      </p:sp>
    </p:spTree>
    <p:extLst>
      <p:ext uri="{BB962C8B-B14F-4D97-AF65-F5344CB8AC3E}">
        <p14:creationId xmlns:p14="http://schemas.microsoft.com/office/powerpoint/2010/main" val="143498299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F85500-50A5-A7BD-F84C-ACB2A5192562}"/>
              </a:ext>
            </a:extLst>
          </p:cNvPr>
          <p:cNvSpPr>
            <a:spLocks noGrp="1"/>
          </p:cNvSpPr>
          <p:nvPr>
            <p:ph idx="1"/>
          </p:nvPr>
        </p:nvSpPr>
        <p:spPr/>
        <p:txBody>
          <a:bodyPr/>
          <a:lstStyle/>
          <a:p>
            <a:pPr marL="342900" indent="-342900">
              <a:buFont typeface="Arial" panose="020B0604020202020204" pitchFamily="34" charset="0"/>
              <a:buChar char="•"/>
            </a:pPr>
            <a:r>
              <a:rPr lang="en-US" dirty="0"/>
              <a:t>Install docker for Windows, Linux or MacOS.</a:t>
            </a:r>
          </a:p>
          <a:p>
            <a:pPr marL="342900" indent="-342900">
              <a:buFont typeface="Arial" panose="020B0604020202020204" pitchFamily="34" charset="0"/>
              <a:buChar char="•"/>
            </a:pPr>
            <a:r>
              <a:rPr lang="en-US" dirty="0"/>
              <a:t>Open the command at the root folder of the application.</a:t>
            </a:r>
          </a:p>
          <a:p>
            <a:pPr marL="342900" indent="-342900">
              <a:buFont typeface="Arial" panose="020B0604020202020204" pitchFamily="34" charset="0"/>
              <a:buChar char="•"/>
            </a:pPr>
            <a:r>
              <a:rPr lang="en-US" dirty="0"/>
              <a:t>Build a custom docker image: Run docker build –t &lt;image name&gt; . </a:t>
            </a:r>
          </a:p>
          <a:p>
            <a:pPr marL="342900" indent="-342900">
              <a:buFont typeface="Arial" panose="020B0604020202020204" pitchFamily="34" charset="0"/>
              <a:buChar char="•"/>
            </a:pPr>
            <a:r>
              <a:rPr lang="en-US" dirty="0"/>
              <a:t>List all docker containers : docker </a:t>
            </a:r>
            <a:r>
              <a:rPr lang="en-US" dirty="0" err="1"/>
              <a:t>ps</a:t>
            </a:r>
            <a:r>
              <a:rPr lang="en-US" dirty="0"/>
              <a:t> –a.</a:t>
            </a:r>
          </a:p>
          <a:p>
            <a:pPr marL="342900" indent="-342900">
              <a:buFont typeface="Arial" panose="020B0604020202020204" pitchFamily="34" charset="0"/>
              <a:buChar char="•"/>
            </a:pPr>
            <a:r>
              <a:rPr lang="en-US" dirty="0"/>
              <a:t>Try to run container from image in ‘detached’ mode with external and container port of 80 : docker run –d –p 80:80 docker/getting-started.</a:t>
            </a:r>
          </a:p>
          <a:p>
            <a:pPr marL="342900" indent="-342900">
              <a:buFont typeface="Arial" panose="020B0604020202020204" pitchFamily="34" charset="0"/>
              <a:buChar char="•"/>
            </a:pPr>
            <a:r>
              <a:rPr lang="en-US" dirty="0"/>
              <a:t>Stop container : docker stop ‘first two characters of the image‘ &amp; docker –rm ‘first two characters of the image‘</a:t>
            </a:r>
          </a:p>
          <a:p>
            <a:pPr marL="342900" indent="-342900">
              <a:buFont typeface="Arial" panose="020B0604020202020204" pitchFamily="34" charset="0"/>
              <a:buChar char="•"/>
            </a:pPr>
            <a:r>
              <a:rPr lang="en-US" dirty="0"/>
              <a:t>Help with commands: docker build –help.</a:t>
            </a:r>
          </a:p>
          <a:p>
            <a:endParaRPr lang="en-US" dirty="0"/>
          </a:p>
          <a:p>
            <a:endParaRPr lang="en-DE" dirty="0"/>
          </a:p>
        </p:txBody>
      </p:sp>
      <p:sp>
        <p:nvSpPr>
          <p:cNvPr id="3" name="Title 2">
            <a:extLst>
              <a:ext uri="{FF2B5EF4-FFF2-40B4-BE49-F238E27FC236}">
                <a16:creationId xmlns:a16="http://schemas.microsoft.com/office/drawing/2014/main" id="{DF8FB17F-7C87-DE19-A7FB-6D5A7F782885}"/>
              </a:ext>
            </a:extLst>
          </p:cNvPr>
          <p:cNvSpPr>
            <a:spLocks noGrp="1"/>
          </p:cNvSpPr>
          <p:nvPr>
            <p:ph type="title"/>
          </p:nvPr>
        </p:nvSpPr>
        <p:spPr/>
        <p:txBody>
          <a:bodyPr/>
          <a:lstStyle/>
          <a:p>
            <a:r>
              <a:rPr lang="en-US" dirty="0"/>
              <a:t>Basic Commands in docker</a:t>
            </a:r>
            <a:br>
              <a:rPr lang="en-US" dirty="0"/>
            </a:br>
            <a:endParaRPr lang="en-DE" dirty="0"/>
          </a:p>
        </p:txBody>
      </p:sp>
    </p:spTree>
    <p:extLst>
      <p:ext uri="{BB962C8B-B14F-4D97-AF65-F5344CB8AC3E}">
        <p14:creationId xmlns:p14="http://schemas.microsoft.com/office/powerpoint/2010/main" val="10099185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9D04D7-3EDD-FBED-7CF6-DECA1FDCC19B}"/>
              </a:ext>
            </a:extLst>
          </p:cNvPr>
          <p:cNvSpPr>
            <a:spLocks noGrp="1"/>
          </p:cNvSpPr>
          <p:nvPr>
            <p:ph type="body" sz="quarter" idx="10"/>
          </p:nvPr>
        </p:nvSpPr>
        <p:spPr>
          <a:xfrm>
            <a:off x="638174" y="4205855"/>
            <a:ext cx="10848975" cy="1194818"/>
          </a:xfrm>
        </p:spPr>
        <p:txBody>
          <a:bodyPr anchor="b">
            <a:normAutofit/>
          </a:bodyPr>
          <a:lstStyle/>
          <a:p>
            <a:r>
              <a:rPr lang="en-US" dirty="0"/>
              <a:t>Demo: Play with Docker </a:t>
            </a:r>
          </a:p>
        </p:txBody>
      </p:sp>
      <p:sp>
        <p:nvSpPr>
          <p:cNvPr id="7" name="Text Placeholder 2">
            <a:extLst>
              <a:ext uri="{FF2B5EF4-FFF2-40B4-BE49-F238E27FC236}">
                <a16:creationId xmlns:a16="http://schemas.microsoft.com/office/drawing/2014/main" id="{218E6058-F5BA-EC8C-B9FD-01E6A99E52D6}"/>
              </a:ext>
            </a:extLst>
          </p:cNvPr>
          <p:cNvSpPr>
            <a:spLocks noGrp="1"/>
          </p:cNvSpPr>
          <p:nvPr>
            <p:ph type="body" sz="quarter" idx="11"/>
          </p:nvPr>
        </p:nvSpPr>
        <p:spPr>
          <a:xfrm>
            <a:off x="638174" y="5548312"/>
            <a:ext cx="10848975" cy="664775"/>
          </a:xfrm>
        </p:spPr>
        <p:txBody>
          <a:bodyPr/>
          <a:lstStyle/>
          <a:p>
            <a:r>
              <a:rPr lang="en-US" dirty="0"/>
              <a:t>Basic docker commands.</a:t>
            </a:r>
          </a:p>
        </p:txBody>
      </p:sp>
    </p:spTree>
    <p:extLst>
      <p:ext uri="{BB962C8B-B14F-4D97-AF65-F5344CB8AC3E}">
        <p14:creationId xmlns:p14="http://schemas.microsoft.com/office/powerpoint/2010/main" val="110329110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6935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2776D3-D66A-5D5C-046B-104754ACBE3D}"/>
              </a:ext>
            </a:extLst>
          </p:cNvPr>
          <p:cNvSpPr>
            <a:spLocks noGrp="1"/>
          </p:cNvSpPr>
          <p:nvPr>
            <p:ph sz="half" idx="1"/>
          </p:nvPr>
        </p:nvSpPr>
        <p:spPr>
          <a:xfrm>
            <a:off x="691375" y="1524000"/>
            <a:ext cx="11317123" cy="4351338"/>
          </a:xfrm>
        </p:spPr>
        <p:txBody>
          <a:bodyPr>
            <a:normAutofit/>
          </a:bodyPr>
          <a:lstStyle/>
          <a:p>
            <a:r>
              <a:rPr lang="en-US" b="1" i="0" u="sng" dirty="0">
                <a:effectLst/>
              </a:rPr>
              <a:t>3. Prepare the data</a:t>
            </a:r>
          </a:p>
          <a:p>
            <a:r>
              <a:rPr lang="en-US" b="0" i="0" dirty="0">
                <a:effectLst/>
              </a:rPr>
              <a:t>Explore the data. </a:t>
            </a:r>
          </a:p>
          <a:p>
            <a:r>
              <a:rPr lang="en-US" b="0" i="0" dirty="0">
                <a:effectLst/>
              </a:rPr>
              <a:t>Clean and transform the data based on the model’s requirements.</a:t>
            </a:r>
          </a:p>
          <a:p>
            <a:endParaRPr lang="en-DE" dirty="0"/>
          </a:p>
        </p:txBody>
      </p:sp>
      <p:pic>
        <p:nvPicPr>
          <p:cNvPr id="3074" name="Picture 2">
            <a:extLst>
              <a:ext uri="{FF2B5EF4-FFF2-40B4-BE49-F238E27FC236}">
                <a16:creationId xmlns:a16="http://schemas.microsoft.com/office/drawing/2014/main" id="{E7340638-A395-2C9D-641F-4B4FEC6265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62349" y="2915816"/>
            <a:ext cx="8031581" cy="1503784"/>
          </a:xfrm>
          <a:prstGeom prst="rect">
            <a:avLst/>
          </a:prstGeom>
          <a:solidFill>
            <a:srgbClr val="FFFFFF"/>
          </a:solidFill>
        </p:spPr>
      </p:pic>
      <p:sp>
        <p:nvSpPr>
          <p:cNvPr id="4" name="Title 3">
            <a:extLst>
              <a:ext uri="{FF2B5EF4-FFF2-40B4-BE49-F238E27FC236}">
                <a16:creationId xmlns:a16="http://schemas.microsoft.com/office/drawing/2014/main" id="{5A9F1FE1-B544-DC6A-A9BF-0D65256ED74E}"/>
              </a:ext>
            </a:extLst>
          </p:cNvPr>
          <p:cNvSpPr>
            <a:spLocks noGrp="1"/>
          </p:cNvSpPr>
          <p:nvPr>
            <p:ph type="title"/>
          </p:nvPr>
        </p:nvSpPr>
        <p:spPr>
          <a:xfrm>
            <a:off x="691375" y="390719"/>
            <a:ext cx="10783229" cy="998344"/>
          </a:xfrm>
        </p:spPr>
        <p:txBody>
          <a:bodyPr anchor="t">
            <a:normAutofit/>
          </a:bodyPr>
          <a:lstStyle/>
          <a:p>
            <a:r>
              <a:rPr lang="en-IN" dirty="0"/>
              <a:t>Overview on Azure Machine Learning</a:t>
            </a:r>
            <a:endParaRPr lang="en-DE" dirty="0"/>
          </a:p>
        </p:txBody>
      </p:sp>
    </p:spTree>
    <p:extLst>
      <p:ext uri="{BB962C8B-B14F-4D97-AF65-F5344CB8AC3E}">
        <p14:creationId xmlns:p14="http://schemas.microsoft.com/office/powerpoint/2010/main" val="16797376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23023-221D-05DE-AE0C-0832BA59BDB6}"/>
              </a:ext>
            </a:extLst>
          </p:cNvPr>
          <p:cNvSpPr>
            <a:spLocks noGrp="1"/>
          </p:cNvSpPr>
          <p:nvPr>
            <p:ph sz="half" idx="1"/>
          </p:nvPr>
        </p:nvSpPr>
        <p:spPr>
          <a:xfrm>
            <a:off x="691375" y="1524000"/>
            <a:ext cx="10214750" cy="1219200"/>
          </a:xfrm>
        </p:spPr>
        <p:txBody>
          <a:bodyPr>
            <a:normAutofit/>
          </a:bodyPr>
          <a:lstStyle/>
          <a:p>
            <a:r>
              <a:rPr lang="en-US" b="1" i="0" u="sng" dirty="0">
                <a:effectLst/>
              </a:rPr>
              <a:t>4. Train the model</a:t>
            </a:r>
          </a:p>
          <a:p>
            <a:r>
              <a:rPr lang="en-US" b="0" i="0" dirty="0">
                <a:effectLst/>
              </a:rPr>
              <a:t>Algorithm selection and hyperparameters tuning.</a:t>
            </a:r>
          </a:p>
          <a:p>
            <a:endParaRPr lang="en-DE" dirty="0"/>
          </a:p>
        </p:txBody>
      </p:sp>
      <p:pic>
        <p:nvPicPr>
          <p:cNvPr id="4100" name="Picture 4">
            <a:extLst>
              <a:ext uri="{FF2B5EF4-FFF2-40B4-BE49-F238E27FC236}">
                <a16:creationId xmlns:a16="http://schemas.microsoft.com/office/drawing/2014/main" id="{E49477AB-33CF-F22C-6F49-6182C914CF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12602" y="2860890"/>
            <a:ext cx="7786604" cy="1440522"/>
          </a:xfrm>
          <a:prstGeom prst="rect">
            <a:avLst/>
          </a:prstGeom>
          <a:solidFill>
            <a:srgbClr val="FFFFFF"/>
          </a:solidFill>
        </p:spPr>
      </p:pic>
      <p:sp>
        <p:nvSpPr>
          <p:cNvPr id="4" name="Title 3">
            <a:extLst>
              <a:ext uri="{FF2B5EF4-FFF2-40B4-BE49-F238E27FC236}">
                <a16:creationId xmlns:a16="http://schemas.microsoft.com/office/drawing/2014/main" id="{1D270B9B-CA14-85C9-20DA-6F3E65EC5B4B}"/>
              </a:ext>
            </a:extLst>
          </p:cNvPr>
          <p:cNvSpPr>
            <a:spLocks noGrp="1"/>
          </p:cNvSpPr>
          <p:nvPr>
            <p:ph type="title"/>
          </p:nvPr>
        </p:nvSpPr>
        <p:spPr>
          <a:xfrm>
            <a:off x="691375" y="390719"/>
            <a:ext cx="10783229" cy="998344"/>
          </a:xfrm>
        </p:spPr>
        <p:txBody>
          <a:bodyPr anchor="t">
            <a:normAutofit/>
          </a:bodyPr>
          <a:lstStyle/>
          <a:p>
            <a:r>
              <a:rPr lang="en-IN" dirty="0"/>
              <a:t>Overview on Azure Machine Learning</a:t>
            </a:r>
            <a:endParaRPr lang="en-DE" dirty="0"/>
          </a:p>
        </p:txBody>
      </p:sp>
    </p:spTree>
    <p:extLst>
      <p:ext uri="{BB962C8B-B14F-4D97-AF65-F5344CB8AC3E}">
        <p14:creationId xmlns:p14="http://schemas.microsoft.com/office/powerpoint/2010/main" val="11568730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8A8192-AA57-246D-A90C-3D3AEBB8E363}"/>
              </a:ext>
            </a:extLst>
          </p:cNvPr>
          <p:cNvSpPr>
            <a:spLocks noGrp="1"/>
          </p:cNvSpPr>
          <p:nvPr>
            <p:ph sz="half" idx="1"/>
          </p:nvPr>
        </p:nvSpPr>
        <p:spPr>
          <a:xfrm>
            <a:off x="691375" y="1524000"/>
            <a:ext cx="10309417" cy="998344"/>
          </a:xfrm>
        </p:spPr>
        <p:txBody>
          <a:bodyPr/>
          <a:lstStyle/>
          <a:p>
            <a:pPr algn="l"/>
            <a:r>
              <a:rPr lang="en-US" b="1" i="0" u="sng" dirty="0">
                <a:effectLst/>
                <a:latin typeface="Segoe UI Light" panose="020B0502040204020203" pitchFamily="34" charset="0"/>
                <a:cs typeface="Segoe UI Light" panose="020B0502040204020203" pitchFamily="34" charset="0"/>
              </a:rPr>
              <a:t>5. Integrate the model</a:t>
            </a:r>
          </a:p>
          <a:p>
            <a:pPr algn="l"/>
            <a:r>
              <a:rPr lang="en-US" b="0" i="0" dirty="0">
                <a:effectLst/>
                <a:latin typeface="Segoe UI Light" panose="020B0502040204020203" pitchFamily="34" charset="0"/>
                <a:cs typeface="Segoe UI Light" panose="020B0502040204020203" pitchFamily="34" charset="0"/>
              </a:rPr>
              <a:t>Use endpoint to generate predictions.</a:t>
            </a:r>
          </a:p>
          <a:p>
            <a:endParaRPr lang="en-DE" dirty="0"/>
          </a:p>
        </p:txBody>
      </p:sp>
      <p:sp>
        <p:nvSpPr>
          <p:cNvPr id="4" name="Title 3">
            <a:extLst>
              <a:ext uri="{FF2B5EF4-FFF2-40B4-BE49-F238E27FC236}">
                <a16:creationId xmlns:a16="http://schemas.microsoft.com/office/drawing/2014/main" id="{7D166930-F77C-8197-3EDB-2AB03A4804B3}"/>
              </a:ext>
            </a:extLst>
          </p:cNvPr>
          <p:cNvSpPr>
            <a:spLocks noGrp="1"/>
          </p:cNvSpPr>
          <p:nvPr>
            <p:ph type="title"/>
          </p:nvPr>
        </p:nvSpPr>
        <p:spPr/>
        <p:txBody>
          <a:bodyPr/>
          <a:lstStyle/>
          <a:p>
            <a:r>
              <a:rPr lang="en-IN" dirty="0"/>
              <a:t>Overview on Azure Machine Learning</a:t>
            </a:r>
            <a:endParaRPr lang="en-DE" dirty="0"/>
          </a:p>
        </p:txBody>
      </p:sp>
      <p:pic>
        <p:nvPicPr>
          <p:cNvPr id="5" name="Picture 2">
            <a:extLst>
              <a:ext uri="{FF2B5EF4-FFF2-40B4-BE49-F238E27FC236}">
                <a16:creationId xmlns:a16="http://schemas.microsoft.com/office/drawing/2014/main" id="{8DDDAB25-81CE-22F5-F40F-F0BC025F4D7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807255" y="2738455"/>
            <a:ext cx="8177787" cy="112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752696"/>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79D1006-1302-4107-A922-4245F2EB13EB}" vid="{CBF1B359-E146-43AB-A116-048DF5977934}"/>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79D1006-1302-4107-A922-4245F2EB13EB}" vid="{B74FC798-C1D5-49A8-97EB-2D539E9FA4AB}"/>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79D1006-1302-4107-A922-4245F2EB13EB}" vid="{7550FE13-A778-44B6-B6B1-14EDBD6F7F00}"/>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79D1006-1302-4107-A922-4245F2EB13EB}" vid="{1BF6FF36-1FE5-4848-BB4C-03E3C25AF1BF}"/>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79D1006-1302-4107-A922-4245F2EB13EB}" vid="{9B71BBF4-D5FF-4983-A71A-CC01734D79C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14BD874090A4543B50EBEB696BB1E70" ma:contentTypeVersion="4" ma:contentTypeDescription="Create a new document." ma:contentTypeScope="" ma:versionID="25f36d18aecd839364cb9039d8d8290d">
  <xsd:schema xmlns:xsd="http://www.w3.org/2001/XMLSchema" xmlns:xs="http://www.w3.org/2001/XMLSchema" xmlns:p="http://schemas.microsoft.com/office/2006/metadata/properties" xmlns:ns2="99813c5d-2777-4308-bc7a-796bfbbfb35b" xmlns:ns3="b492d498-ca26-4a48-9077-d38364db9e65" targetNamespace="http://schemas.microsoft.com/office/2006/metadata/properties" ma:root="true" ma:fieldsID="53d7db84486e03bd9ecd2f26c1946e02" ns2:_="" ns3:_="">
    <xsd:import namespace="99813c5d-2777-4308-bc7a-796bfbbfb35b"/>
    <xsd:import namespace="b492d498-ca26-4a48-9077-d38364db9e6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813c5d-2777-4308-bc7a-796bfbbfb3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492d498-ca26-4a48-9077-d38364db9e6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A03C18-8CA8-4E85-8FD3-26F080DC8A47}">
  <ds:schemaRefs>
    <ds:schemaRef ds:uri="http://schemas.openxmlformats.org/package/2006/metadata/core-properties"/>
    <ds:schemaRef ds:uri="http://schemas.microsoft.com/office/2006/documentManagement/types"/>
    <ds:schemaRef ds:uri="http://schemas.microsoft.com/office/infopath/2007/PartnerControls"/>
    <ds:schemaRef ds:uri="69335a93-80a2-48a2-b3b1-f461dbecda32"/>
    <ds:schemaRef ds:uri="http://purl.org/dc/elements/1.1/"/>
    <ds:schemaRef ds:uri="http://schemas.microsoft.com/office/2006/metadata/properties"/>
    <ds:schemaRef ds:uri="http://schemas.microsoft.com/sharepoint/v3"/>
    <ds:schemaRef ds:uri="http://purl.org/dc/terms/"/>
    <ds:schemaRef ds:uri="73bbfa91-3bce-408d-a6a0-1e135103fe0d"/>
    <ds:schemaRef ds:uri="http://www.w3.org/XML/1998/namespace"/>
    <ds:schemaRef ds:uri="http://purl.org/dc/dcmitype/"/>
  </ds:schemaRefs>
</ds:datastoreItem>
</file>

<file path=customXml/itemProps2.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3.xml><?xml version="1.0" encoding="utf-8"?>
<ds:datastoreItem xmlns:ds="http://schemas.openxmlformats.org/officeDocument/2006/customXml" ds:itemID="{24F72A24-C8B1-4422-89E2-71FDDDC476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813c5d-2777-4308-bc7a-796bfbbfb35b"/>
    <ds:schemaRef ds:uri="b492d498-ca26-4a48-9077-d38364db9e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Avanade Flame PPT Template_2022</Template>
  <TotalTime>11941</TotalTime>
  <Words>4977</Words>
  <Application>Microsoft Office PowerPoint</Application>
  <PresentationFormat>Widescreen</PresentationFormat>
  <Paragraphs>521</Paragraphs>
  <Slides>68</Slides>
  <Notes>33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68</vt:i4>
      </vt:variant>
    </vt:vector>
  </HeadingPairs>
  <TitlesOfParts>
    <vt:vector size="84" baseType="lpstr">
      <vt:lpstr>Arial</vt:lpstr>
      <vt:lpstr>Arial,Sans-Serif</vt:lpstr>
      <vt:lpstr>Calibri</vt:lpstr>
      <vt:lpstr>Courier New</vt:lpstr>
      <vt:lpstr>Segoe UI</vt:lpstr>
      <vt:lpstr>Segoe UI Light</vt:lpstr>
      <vt:lpstr>Segoe UI Semibold</vt:lpstr>
      <vt:lpstr>Segoe UI Semilight</vt:lpstr>
      <vt:lpstr>segoe-ui_light</vt:lpstr>
      <vt:lpstr>segoe-ui_normal</vt:lpstr>
      <vt:lpstr>Wingdings</vt:lpstr>
      <vt:lpstr>Highly Confidential</vt:lpstr>
      <vt:lpstr>Confidential</vt:lpstr>
      <vt:lpstr>Restricted</vt:lpstr>
      <vt:lpstr>Unrestricted</vt:lpstr>
      <vt:lpstr>End Slides</vt:lpstr>
      <vt:lpstr>PowerPoint Presentation</vt:lpstr>
      <vt:lpstr>Agenda</vt:lpstr>
      <vt:lpstr>Prerequisites</vt:lpstr>
      <vt:lpstr>PowerPoint Presentation</vt:lpstr>
      <vt:lpstr>Overview on Azure Machine Learning</vt:lpstr>
      <vt:lpstr>Overview on Azure Machine Learning</vt:lpstr>
      <vt:lpstr>Overview on Azure Machine Learning</vt:lpstr>
      <vt:lpstr>Overview on Azure Machine Learning</vt:lpstr>
      <vt:lpstr>Overview on Azure Machine Learning</vt:lpstr>
      <vt:lpstr>Overview on Azure Machine Learning</vt:lpstr>
      <vt:lpstr>PowerPoint Presentation</vt:lpstr>
      <vt:lpstr>Model Development in Azure </vt:lpstr>
      <vt:lpstr>Azure ML Workspace</vt:lpstr>
      <vt:lpstr>Create &amp; Explore an AML Workspace </vt:lpstr>
      <vt:lpstr>Create an AML workspace using Azure portal   </vt:lpstr>
      <vt:lpstr>Explore Azure Machine Learning studio</vt:lpstr>
      <vt:lpstr>Demo: Azure ML Workspace</vt:lpstr>
      <vt:lpstr>Development Environment</vt:lpstr>
      <vt:lpstr>Development Environment - Data Science VM</vt:lpstr>
      <vt:lpstr>Setup DSVM for Windows</vt:lpstr>
      <vt:lpstr>Setup DSVM for Windows</vt:lpstr>
      <vt:lpstr>Demo: Data Science VM  </vt:lpstr>
      <vt:lpstr>Development Environment - Compute in Azure ML </vt:lpstr>
      <vt:lpstr>Create a compute instance</vt:lpstr>
      <vt:lpstr>Stop compute instance</vt:lpstr>
      <vt:lpstr>Demo: Compute Instance  </vt:lpstr>
      <vt:lpstr>Training ML models</vt:lpstr>
      <vt:lpstr>Working with Data in Azure ML Studio</vt:lpstr>
      <vt:lpstr>PowerPoint Presentation</vt:lpstr>
      <vt:lpstr>Model Training -Azure ML Designer</vt:lpstr>
      <vt:lpstr>   Demo: Azure ML Designer </vt:lpstr>
      <vt:lpstr>Model Training - Automated Machine Learning(AutoML)</vt:lpstr>
      <vt:lpstr>Azure Machine Learning SDK</vt:lpstr>
      <vt:lpstr>Exploring Azure Machine Learning SDK</vt:lpstr>
      <vt:lpstr>PowerPoint Presentation</vt:lpstr>
      <vt:lpstr>Model Training - Azure Notebooks</vt:lpstr>
      <vt:lpstr>Demo: Azure Notebooks </vt:lpstr>
      <vt:lpstr>Azure Cognitive Services</vt:lpstr>
      <vt:lpstr>Azure Cognitive Services Types</vt:lpstr>
      <vt:lpstr>Working with Cognitive Services</vt:lpstr>
      <vt:lpstr>Create Cognitive Services using Azure Portal</vt:lpstr>
      <vt:lpstr>Create Cognitive Services using Azure Portal</vt:lpstr>
      <vt:lpstr>Computer Vision Service</vt:lpstr>
      <vt:lpstr>Configure and run client application</vt:lpstr>
      <vt:lpstr>Exercise 1 </vt:lpstr>
      <vt:lpstr>Exercise 2</vt:lpstr>
      <vt:lpstr>Create a Custom Vision project</vt:lpstr>
      <vt:lpstr>Create a Custom Vision project</vt:lpstr>
      <vt:lpstr>Create a Custom Vision project</vt:lpstr>
      <vt:lpstr>Test the Model</vt:lpstr>
      <vt:lpstr>Publish the model</vt:lpstr>
      <vt:lpstr>Test model in Azure portal </vt:lpstr>
      <vt:lpstr>Exercise 1</vt:lpstr>
      <vt:lpstr>Exercise 2</vt:lpstr>
      <vt:lpstr>PowerPoint Presentation</vt:lpstr>
      <vt:lpstr>Azure Databricks</vt:lpstr>
      <vt:lpstr> Databricks Data Science &amp; Engineering</vt:lpstr>
      <vt:lpstr>Data Pipeline and Azure Databricks</vt:lpstr>
      <vt:lpstr>Apache Spark analytics platform</vt:lpstr>
      <vt:lpstr>   Components of Azure Databricks:</vt:lpstr>
      <vt:lpstr>Create Azure Databricks Workspace using Azure portal</vt:lpstr>
      <vt:lpstr>PowerPoint Presentation</vt:lpstr>
      <vt:lpstr> Illustration on Docker </vt:lpstr>
      <vt:lpstr>Docker Workflow</vt:lpstr>
      <vt:lpstr>Docker</vt:lpstr>
      <vt:lpstr>Basic Commands in docker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Sowmya Prakash</dc:creator>
  <cp:keywords/>
  <dc:description/>
  <cp:lastModifiedBy>Sowmya Prakash</cp:lastModifiedBy>
  <cp:revision>2</cp:revision>
  <dcterms:created xsi:type="dcterms:W3CDTF">2022-08-03T14:54:07Z</dcterms:created>
  <dcterms:modified xsi:type="dcterms:W3CDTF">2022-08-22T10:22:01Z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fae8262-b78e-4366-8929-a5d6aac95320_Enabled">
    <vt:lpwstr>true</vt:lpwstr>
  </property>
  <property fmtid="{D5CDD505-2E9C-101B-9397-08002B2CF9AE}" pid="3" name="MSIP_Label_5fae8262-b78e-4366-8929-a5d6aac95320_SiteId">
    <vt:lpwstr>cf36141c-ddd7-45a7-b073-111f66d0b30c</vt:lpwstr>
  </property>
  <property fmtid="{D5CDD505-2E9C-101B-9397-08002B2CF9AE}" pid="4" name="MSIP_Label_5fae8262-b78e-4366-8929-a5d6aac95320_Owner">
    <vt:lpwstr>courteney.malon@avanade.com</vt:lpwstr>
  </property>
  <property fmtid="{D5CDD505-2E9C-101B-9397-08002B2CF9AE}" pid="5" name="MSIP_Label_5fae8262-b78e-4366-8929-a5d6aac95320_SetDate">
    <vt:lpwstr>2021-12-20T15:32:28Z</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Application">
    <vt:lpwstr>Microsoft Azure Information Protection</vt:lpwstr>
  </property>
  <property fmtid="{D5CDD505-2E9C-101B-9397-08002B2CF9AE}" pid="8" name="MSIP_Label_5fae8262-b78e-4366-8929-a5d6aac95320_Parent">
    <vt:lpwstr>236020b0-6d69-48c1-9bb5-c586c1062b70</vt:lpwstr>
  </property>
  <property fmtid="{D5CDD505-2E9C-101B-9397-08002B2CF9AE}" pid="9" name="MSIP_Label_5fae8262-b78e-4366-8929-a5d6aac95320_Extended_MSFT_Method">
    <vt:lpwstr>Automatic</vt:lpwstr>
  </property>
  <property fmtid="{D5CDD505-2E9C-101B-9397-08002B2CF9AE}" pid="10" name="ContentTypeId">
    <vt:lpwstr>0x010100414BD874090A4543B50EBEB696BB1E70</vt:lpwstr>
  </property>
  <property fmtid="{D5CDD505-2E9C-101B-9397-08002B2CF9AE}" pid="11" name="MSIP_Label_5fae8262-b78e-4366-8929-a5d6aac95320_Method">
    <vt:lpwstr>Standard</vt:lpwstr>
  </property>
  <property fmtid="{D5CDD505-2E9C-101B-9397-08002B2CF9AE}" pid="12" name="MSIP_Label_5fae8262-b78e-4366-8929-a5d6aac95320_ContentBits">
    <vt:lpwstr>0</vt:lpwstr>
  </property>
</Properties>
</file>